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05.jpg" ContentType="image/jpeg"/>
  <Override PartName="/ppt/media/image106.jpg" ContentType="image/jpeg"/>
  <Override PartName="/ppt/media/image107.jpg" ContentType="image/jpeg"/>
  <Override PartName="/ppt/media/image108.jpg" ContentType="image/jpeg"/>
  <Override PartName="/ppt/media/image109.jpg" ContentType="image/jpeg"/>
  <Override PartName="/ppt/media/image111.jpg" ContentType="image/jpeg"/>
  <Override PartName="/ppt/media/image112.jpg" ContentType="image/jpeg"/>
  <Override PartName="/ppt/media/image113.jpg" ContentType="image/jpeg"/>
  <Override PartName="/ppt/media/image114.jpg" ContentType="image/jpeg"/>
  <Override PartName="/ppt/media/image116.jpg" ContentType="image/jpeg"/>
  <Override PartName="/ppt/media/image117.jpg" ContentType="image/jpeg"/>
  <Override PartName="/ppt/media/image118.jpg" ContentType="image/jpeg"/>
  <Override PartName="/ppt/media/image119.jpg" ContentType="image/jpeg"/>
  <Override PartName="/ppt/media/image120.jpg" ContentType="image/jpeg"/>
  <Override PartName="/ppt/media/image121.jpg" ContentType="image/jpeg"/>
  <Override PartName="/ppt/media/image122.jpg" ContentType="image/jpeg"/>
  <Override PartName="/ppt/media/image124.jpg" ContentType="image/jpeg"/>
  <Override PartName="/ppt/media/image125.jpg" ContentType="image/jpeg"/>
  <Override PartName="/ppt/media/image126.jpg" ContentType="image/jpeg"/>
  <Override PartName="/ppt/media/image127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70.jpg" ContentType="image/jpeg"/>
  <Override PartName="/ppt/media/image171.jpg" ContentType="image/jpeg"/>
  <Override PartName="/ppt/media/image172.jpg" ContentType="image/jpeg"/>
  <Override PartName="/ppt/media/image173.jpg" ContentType="image/jpeg"/>
  <Override PartName="/ppt/media/image174.jpg" ContentType="image/jpeg"/>
  <Override PartName="/ppt/media/image175.jpg" ContentType="image/jpeg"/>
  <Override PartName="/ppt/media/image176.jpg" ContentType="image/jpeg"/>
  <Override PartName="/ppt/media/image177.jpg" ContentType="image/jpeg"/>
  <Override PartName="/ppt/media/image178.jpg" ContentType="image/jpeg"/>
  <Override PartName="/ppt/media/image179.jpg" ContentType="image/jpeg"/>
  <Override PartName="/ppt/notesSlides/notesSlide3.xml" ContentType="application/vnd.openxmlformats-officedocument.presentationml.notesSlide+xml"/>
  <Override PartName="/ppt/media/image180.jpg" ContentType="image/jpeg"/>
  <Override PartName="/ppt/media/image181.jpg" ContentType="image/jpeg"/>
  <Override PartName="/ppt/media/image183.jpg" ContentType="image/jpeg"/>
  <Override PartName="/ppt/media/image184.jpg" ContentType="image/jpeg"/>
  <Override PartName="/ppt/media/image185.jpg" ContentType="image/jpeg"/>
  <Override PartName="/ppt/media/image186.jpg" ContentType="image/jpeg"/>
  <Override PartName="/ppt/media/image187.jpg" ContentType="image/jpeg"/>
  <Override PartName="/ppt/media/image188.jpg" ContentType="image/jpeg"/>
  <Override PartName="/ppt/media/image189.jpg" ContentType="image/jpeg"/>
  <Override PartName="/ppt/media/image190.jpg" ContentType="image/jpeg"/>
  <Override PartName="/ppt/media/image191.jpg" ContentType="image/jpeg"/>
  <Override PartName="/ppt/media/image192.jpg" ContentType="image/jpe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notesMasterIdLst>
    <p:notesMasterId r:id="rId33"/>
  </p:notesMasterIdLst>
  <p:sldIdLst>
    <p:sldId id="291" r:id="rId2"/>
    <p:sldId id="256" r:id="rId3"/>
    <p:sldId id="257" r:id="rId4"/>
    <p:sldId id="282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88" r:id="rId13"/>
    <p:sldId id="265" r:id="rId14"/>
    <p:sldId id="266" r:id="rId15"/>
    <p:sldId id="267" r:id="rId16"/>
    <p:sldId id="269" r:id="rId17"/>
    <p:sldId id="270" r:id="rId18"/>
    <p:sldId id="271" r:id="rId19"/>
    <p:sldId id="273" r:id="rId20"/>
    <p:sldId id="287" r:id="rId21"/>
    <p:sldId id="283" r:id="rId22"/>
    <p:sldId id="284" r:id="rId23"/>
    <p:sldId id="274" r:id="rId24"/>
    <p:sldId id="275" r:id="rId25"/>
    <p:sldId id="277" r:id="rId26"/>
    <p:sldId id="278" r:id="rId27"/>
    <p:sldId id="279" r:id="rId28"/>
    <p:sldId id="285" r:id="rId29"/>
    <p:sldId id="286" r:id="rId30"/>
    <p:sldId id="289" r:id="rId31"/>
    <p:sldId id="290" r:id="rId32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23" autoAdjust="0"/>
  </p:normalViewPr>
  <p:slideViewPr>
    <p:cSldViewPr>
      <p:cViewPr varScale="1">
        <p:scale>
          <a:sx n="109" d="100"/>
          <a:sy n="109" d="100"/>
        </p:scale>
        <p:origin x="63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2F307-9041-4968-8D86-DA6763BD423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5D2B4-BD67-4D0D-9478-F8EACBE62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32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5D2B4-BD67-4D0D-9478-F8EACBE627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16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5D2B4-BD67-4D0D-9478-F8EACBE627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8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5D2B4-BD67-4D0D-9478-F8EACBE6272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90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5D2B4-BD67-4D0D-9478-F8EACBE6272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97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42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6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3075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38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8799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56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25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63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77375" y="142875"/>
            <a:ext cx="2676525" cy="29527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6562722"/>
            <a:ext cx="12192000" cy="295275"/>
          </a:xfrm>
          <a:custGeom>
            <a:avLst/>
            <a:gdLst/>
            <a:ahLst/>
            <a:cxnLst/>
            <a:rect l="l" t="t" r="r" b="b"/>
            <a:pathLst>
              <a:path w="12192000" h="295275">
                <a:moveTo>
                  <a:pt x="12192000" y="0"/>
                </a:moveTo>
                <a:lnTo>
                  <a:pt x="0" y="0"/>
                </a:lnTo>
                <a:lnTo>
                  <a:pt x="0" y="295021"/>
                </a:lnTo>
                <a:lnTo>
                  <a:pt x="12192000" y="295021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76212" y="204787"/>
            <a:ext cx="733425" cy="723900"/>
          </a:xfrm>
          <a:custGeom>
            <a:avLst/>
            <a:gdLst/>
            <a:ahLst/>
            <a:cxnLst/>
            <a:rect l="l" t="t" r="r" b="b"/>
            <a:pathLst>
              <a:path w="733425" h="723900">
                <a:moveTo>
                  <a:pt x="0" y="573595"/>
                </a:moveTo>
                <a:lnTo>
                  <a:pt x="566102" y="573595"/>
                </a:lnTo>
                <a:lnTo>
                  <a:pt x="566102" y="0"/>
                </a:lnTo>
                <a:lnTo>
                  <a:pt x="0" y="0"/>
                </a:lnTo>
                <a:lnTo>
                  <a:pt x="0" y="573595"/>
                </a:lnTo>
                <a:close/>
              </a:path>
              <a:path w="733425" h="723900">
                <a:moveTo>
                  <a:pt x="165430" y="723836"/>
                </a:moveTo>
                <a:lnTo>
                  <a:pt x="733044" y="723836"/>
                </a:lnTo>
                <a:lnTo>
                  <a:pt x="733044" y="151764"/>
                </a:lnTo>
                <a:lnTo>
                  <a:pt x="165430" y="151764"/>
                </a:lnTo>
                <a:lnTo>
                  <a:pt x="165430" y="723836"/>
                </a:lnTo>
                <a:close/>
              </a:path>
            </a:pathLst>
          </a:custGeom>
          <a:ln w="28956">
            <a:solidFill>
              <a:srgbClr val="00AD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1184C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5085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42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01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85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69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53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30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48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83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hyperlink" Target="mailto:info@fardarbd.com" TargetMode="External"/><Relationship Id="rId4" Type="http://schemas.openxmlformats.org/officeDocument/2006/relationships/image" Target="../media/image74.png"/><Relationship Id="rId9" Type="http://schemas.openxmlformats.org/officeDocument/2006/relationships/hyperlink" Target="http://www.fardarbd.com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12" Type="http://schemas.openxmlformats.org/officeDocument/2006/relationships/hyperlink" Target="mailto:info@fardarbd.com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hyperlink" Target="http://www.fardarbd.com/" TargetMode="External"/><Relationship Id="rId5" Type="http://schemas.openxmlformats.org/officeDocument/2006/relationships/image" Target="../media/image81.pn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13" Type="http://schemas.openxmlformats.org/officeDocument/2006/relationships/image" Target="../media/image94.jpg"/><Relationship Id="rId3" Type="http://schemas.openxmlformats.org/officeDocument/2006/relationships/hyperlink" Target="http://www.fardarbd.com/" TargetMode="External"/><Relationship Id="rId7" Type="http://schemas.openxmlformats.org/officeDocument/2006/relationships/image" Target="../media/image88.jpg"/><Relationship Id="rId12" Type="http://schemas.openxmlformats.org/officeDocument/2006/relationships/image" Target="../media/image9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jpg"/><Relationship Id="rId5" Type="http://schemas.openxmlformats.org/officeDocument/2006/relationships/image" Target="../media/image86.jpg"/><Relationship Id="rId15" Type="http://schemas.openxmlformats.org/officeDocument/2006/relationships/image" Target="../media/image96.jpg"/><Relationship Id="rId10" Type="http://schemas.openxmlformats.org/officeDocument/2006/relationships/image" Target="../media/image91.png"/><Relationship Id="rId4" Type="http://schemas.openxmlformats.org/officeDocument/2006/relationships/hyperlink" Target="mailto:info@fardarbd.com" TargetMode="External"/><Relationship Id="rId9" Type="http://schemas.openxmlformats.org/officeDocument/2006/relationships/image" Target="../media/image90.jpg"/><Relationship Id="rId14" Type="http://schemas.openxmlformats.org/officeDocument/2006/relationships/image" Target="../media/image9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98.png"/><Relationship Id="rId2" Type="http://schemas.openxmlformats.org/officeDocument/2006/relationships/image" Target="../media/image20.png"/><Relationship Id="rId16" Type="http://schemas.openxmlformats.org/officeDocument/2006/relationships/hyperlink" Target="mailto:info@fardarbd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97.png"/><Relationship Id="rId5" Type="http://schemas.openxmlformats.org/officeDocument/2006/relationships/image" Target="../media/image23.png"/><Relationship Id="rId15" Type="http://schemas.openxmlformats.org/officeDocument/2006/relationships/hyperlink" Target="http://www.fardarbd.com/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97.png"/><Relationship Id="rId2" Type="http://schemas.openxmlformats.org/officeDocument/2006/relationships/image" Target="../media/image20.png"/><Relationship Id="rId16" Type="http://schemas.openxmlformats.org/officeDocument/2006/relationships/hyperlink" Target="mailto:info@fardarbd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00.png"/><Relationship Id="rId5" Type="http://schemas.openxmlformats.org/officeDocument/2006/relationships/image" Target="../media/image23.png"/><Relationship Id="rId15" Type="http://schemas.openxmlformats.org/officeDocument/2006/relationships/hyperlink" Target="http://www.fardarbd.com/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10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hyperlink" Target="mailto:info@fardarbd.com" TargetMode="External"/><Relationship Id="rId4" Type="http://schemas.openxmlformats.org/officeDocument/2006/relationships/hyperlink" Target="http://www.fardarbd.com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13" Type="http://schemas.openxmlformats.org/officeDocument/2006/relationships/image" Target="../media/image113.jpg"/><Relationship Id="rId3" Type="http://schemas.openxmlformats.org/officeDocument/2006/relationships/hyperlink" Target="http://www.fardarbd.com/" TargetMode="External"/><Relationship Id="rId7" Type="http://schemas.openxmlformats.org/officeDocument/2006/relationships/image" Target="../media/image107.jpg"/><Relationship Id="rId12" Type="http://schemas.openxmlformats.org/officeDocument/2006/relationships/image" Target="../media/image11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g"/><Relationship Id="rId11" Type="http://schemas.openxmlformats.org/officeDocument/2006/relationships/image" Target="../media/image111.jpg"/><Relationship Id="rId5" Type="http://schemas.openxmlformats.org/officeDocument/2006/relationships/image" Target="../media/image105.jpg"/><Relationship Id="rId10" Type="http://schemas.openxmlformats.org/officeDocument/2006/relationships/image" Target="../media/image110.png"/><Relationship Id="rId4" Type="http://schemas.openxmlformats.org/officeDocument/2006/relationships/hyperlink" Target="mailto:info@fardarbd.com" TargetMode="External"/><Relationship Id="rId9" Type="http://schemas.openxmlformats.org/officeDocument/2006/relationships/image" Target="../media/image109.jpg"/><Relationship Id="rId14" Type="http://schemas.openxmlformats.org/officeDocument/2006/relationships/image" Target="../media/image11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13" Type="http://schemas.openxmlformats.org/officeDocument/2006/relationships/image" Target="../media/image123.png"/><Relationship Id="rId3" Type="http://schemas.openxmlformats.org/officeDocument/2006/relationships/hyperlink" Target="http://www.fardarbd.com/" TargetMode="External"/><Relationship Id="rId7" Type="http://schemas.openxmlformats.org/officeDocument/2006/relationships/image" Target="../media/image117.jpg"/><Relationship Id="rId12" Type="http://schemas.openxmlformats.org/officeDocument/2006/relationships/image" Target="../media/image122.jpg"/><Relationship Id="rId17" Type="http://schemas.openxmlformats.org/officeDocument/2006/relationships/image" Target="../media/image127.jpg"/><Relationship Id="rId2" Type="http://schemas.openxmlformats.org/officeDocument/2006/relationships/image" Target="../media/image19.png"/><Relationship Id="rId16" Type="http://schemas.openxmlformats.org/officeDocument/2006/relationships/image" Target="../media/image1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jpg"/><Relationship Id="rId11" Type="http://schemas.openxmlformats.org/officeDocument/2006/relationships/image" Target="../media/image121.jpg"/><Relationship Id="rId5" Type="http://schemas.openxmlformats.org/officeDocument/2006/relationships/image" Target="../media/image115.png"/><Relationship Id="rId15" Type="http://schemas.openxmlformats.org/officeDocument/2006/relationships/image" Target="../media/image125.jpg"/><Relationship Id="rId10" Type="http://schemas.openxmlformats.org/officeDocument/2006/relationships/image" Target="../media/image120.jpg"/><Relationship Id="rId4" Type="http://schemas.openxmlformats.org/officeDocument/2006/relationships/hyperlink" Target="mailto:info@fardarbd.com" TargetMode="External"/><Relationship Id="rId9" Type="http://schemas.openxmlformats.org/officeDocument/2006/relationships/image" Target="../media/image119.jpg"/><Relationship Id="rId14" Type="http://schemas.openxmlformats.org/officeDocument/2006/relationships/image" Target="../media/image12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g"/><Relationship Id="rId13" Type="http://schemas.openxmlformats.org/officeDocument/2006/relationships/hyperlink" Target="http://www.fardarbd.com/" TargetMode="External"/><Relationship Id="rId3" Type="http://schemas.openxmlformats.org/officeDocument/2006/relationships/image" Target="../media/image129.jpg"/><Relationship Id="rId7" Type="http://schemas.openxmlformats.org/officeDocument/2006/relationships/image" Target="../media/image133.jpg"/><Relationship Id="rId12" Type="http://schemas.openxmlformats.org/officeDocument/2006/relationships/image" Target="../media/image19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jpg"/><Relationship Id="rId11" Type="http://schemas.openxmlformats.org/officeDocument/2006/relationships/image" Target="../media/image137.jpg"/><Relationship Id="rId5" Type="http://schemas.openxmlformats.org/officeDocument/2006/relationships/image" Target="../media/image131.jpg"/><Relationship Id="rId10" Type="http://schemas.openxmlformats.org/officeDocument/2006/relationships/image" Target="../media/image136.jpg"/><Relationship Id="rId4" Type="http://schemas.openxmlformats.org/officeDocument/2006/relationships/image" Target="../media/image130.jpg"/><Relationship Id="rId9" Type="http://schemas.openxmlformats.org/officeDocument/2006/relationships/image" Target="../media/image135.jpg"/><Relationship Id="rId14" Type="http://schemas.openxmlformats.org/officeDocument/2006/relationships/hyperlink" Target="mailto:info@fardarbd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://www.fardarbd.com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hyperlink" Target="mail:hilary@fardarbd.com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hyperlink" Target="mail:info@fardarbd.com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rdarbd.com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8.png"/><Relationship Id="rId4" Type="http://schemas.openxmlformats.org/officeDocument/2006/relationships/hyperlink" Target="mailto:info@fardarbd.com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19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hyperlink" Target="mailto:info@fardarbd.com" TargetMode="External"/><Relationship Id="rId10" Type="http://schemas.openxmlformats.org/officeDocument/2006/relationships/image" Target="../media/image144.png"/><Relationship Id="rId4" Type="http://schemas.openxmlformats.org/officeDocument/2006/relationships/hyperlink" Target="http://www.fardarbd.com/" TargetMode="External"/><Relationship Id="rId9" Type="http://schemas.openxmlformats.org/officeDocument/2006/relationships/image" Target="../media/image1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g"/><Relationship Id="rId13" Type="http://schemas.openxmlformats.org/officeDocument/2006/relationships/hyperlink" Target="http://www.fardarbd.com/" TargetMode="External"/><Relationship Id="rId3" Type="http://schemas.openxmlformats.org/officeDocument/2006/relationships/image" Target="../media/image150.jpg"/><Relationship Id="rId7" Type="http://schemas.openxmlformats.org/officeDocument/2006/relationships/image" Target="../media/image154.jpg"/><Relationship Id="rId12" Type="http://schemas.openxmlformats.org/officeDocument/2006/relationships/image" Target="../media/image19.pn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3.jpg"/><Relationship Id="rId11" Type="http://schemas.openxmlformats.org/officeDocument/2006/relationships/image" Target="../media/image158.jpg"/><Relationship Id="rId5" Type="http://schemas.openxmlformats.org/officeDocument/2006/relationships/image" Target="../media/image152.jpg"/><Relationship Id="rId10" Type="http://schemas.openxmlformats.org/officeDocument/2006/relationships/image" Target="../media/image157.jpg"/><Relationship Id="rId4" Type="http://schemas.openxmlformats.org/officeDocument/2006/relationships/image" Target="../media/image151.jpg"/><Relationship Id="rId9" Type="http://schemas.openxmlformats.org/officeDocument/2006/relationships/image" Target="../media/image156.jpg"/><Relationship Id="rId14" Type="http://schemas.openxmlformats.org/officeDocument/2006/relationships/hyperlink" Target="mailto:info@fardarbd.com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g"/><Relationship Id="rId13" Type="http://schemas.openxmlformats.org/officeDocument/2006/relationships/hyperlink" Target="http://www.fardarbd.com/" TargetMode="External"/><Relationship Id="rId3" Type="http://schemas.openxmlformats.org/officeDocument/2006/relationships/image" Target="../media/image160.jpg"/><Relationship Id="rId7" Type="http://schemas.openxmlformats.org/officeDocument/2006/relationships/image" Target="../media/image164.jpg"/><Relationship Id="rId12" Type="http://schemas.openxmlformats.org/officeDocument/2006/relationships/image" Target="../media/image19.pn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3.jpg"/><Relationship Id="rId11" Type="http://schemas.openxmlformats.org/officeDocument/2006/relationships/image" Target="../media/image168.jpg"/><Relationship Id="rId5" Type="http://schemas.openxmlformats.org/officeDocument/2006/relationships/image" Target="../media/image162.jpg"/><Relationship Id="rId10" Type="http://schemas.openxmlformats.org/officeDocument/2006/relationships/image" Target="../media/image167.jpg"/><Relationship Id="rId4" Type="http://schemas.openxmlformats.org/officeDocument/2006/relationships/image" Target="../media/image161.jpg"/><Relationship Id="rId9" Type="http://schemas.openxmlformats.org/officeDocument/2006/relationships/image" Target="../media/image166.jpg"/><Relationship Id="rId14" Type="http://schemas.openxmlformats.org/officeDocument/2006/relationships/hyperlink" Target="mailto:info@fardarbd.com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g"/><Relationship Id="rId13" Type="http://schemas.openxmlformats.org/officeDocument/2006/relationships/image" Target="../media/image177.jpg"/><Relationship Id="rId3" Type="http://schemas.openxmlformats.org/officeDocument/2006/relationships/image" Target="../media/image19.png"/><Relationship Id="rId7" Type="http://schemas.openxmlformats.org/officeDocument/2006/relationships/image" Target="../media/image171.jpg"/><Relationship Id="rId12" Type="http://schemas.openxmlformats.org/officeDocument/2006/relationships/image" Target="../media/image17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0.jpg"/><Relationship Id="rId11" Type="http://schemas.openxmlformats.org/officeDocument/2006/relationships/image" Target="../media/image175.jpg"/><Relationship Id="rId5" Type="http://schemas.openxmlformats.org/officeDocument/2006/relationships/hyperlink" Target="mailto:info@fardarbd.com" TargetMode="External"/><Relationship Id="rId15" Type="http://schemas.openxmlformats.org/officeDocument/2006/relationships/image" Target="../media/image179.jpg"/><Relationship Id="rId10" Type="http://schemas.openxmlformats.org/officeDocument/2006/relationships/image" Target="../media/image174.jpg"/><Relationship Id="rId4" Type="http://schemas.openxmlformats.org/officeDocument/2006/relationships/hyperlink" Target="http://www.fardarbd.com/" TargetMode="External"/><Relationship Id="rId9" Type="http://schemas.openxmlformats.org/officeDocument/2006/relationships/image" Target="../media/image173.jpg"/><Relationship Id="rId14" Type="http://schemas.openxmlformats.org/officeDocument/2006/relationships/image" Target="../media/image178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7.jpg"/><Relationship Id="rId18" Type="http://schemas.openxmlformats.org/officeDocument/2006/relationships/image" Target="../media/image192.jpg"/><Relationship Id="rId3" Type="http://schemas.openxmlformats.org/officeDocument/2006/relationships/image" Target="../media/image19.png"/><Relationship Id="rId7" Type="http://schemas.openxmlformats.org/officeDocument/2006/relationships/image" Target="../media/image181.jpg"/><Relationship Id="rId12" Type="http://schemas.openxmlformats.org/officeDocument/2006/relationships/image" Target="../media/image186.jpg"/><Relationship Id="rId17" Type="http://schemas.openxmlformats.org/officeDocument/2006/relationships/image" Target="../media/image191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jpg"/><Relationship Id="rId11" Type="http://schemas.openxmlformats.org/officeDocument/2006/relationships/image" Target="../media/image185.jpg"/><Relationship Id="rId5" Type="http://schemas.openxmlformats.org/officeDocument/2006/relationships/hyperlink" Target="mailto:info@fardarbd.com" TargetMode="External"/><Relationship Id="rId15" Type="http://schemas.openxmlformats.org/officeDocument/2006/relationships/image" Target="../media/image189.jpg"/><Relationship Id="rId10" Type="http://schemas.openxmlformats.org/officeDocument/2006/relationships/image" Target="../media/image184.jpg"/><Relationship Id="rId4" Type="http://schemas.openxmlformats.org/officeDocument/2006/relationships/hyperlink" Target="http://www.fardarbd.com/" TargetMode="External"/><Relationship Id="rId9" Type="http://schemas.openxmlformats.org/officeDocument/2006/relationships/image" Target="../media/image183.jpg"/><Relationship Id="rId14" Type="http://schemas.openxmlformats.org/officeDocument/2006/relationships/image" Target="../media/image188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png"/><Relationship Id="rId3" Type="http://schemas.openxmlformats.org/officeDocument/2006/relationships/image" Target="../media/image19.png"/><Relationship Id="rId7" Type="http://schemas.openxmlformats.org/officeDocument/2006/relationships/image" Target="../media/image194.png"/><Relationship Id="rId12" Type="http://schemas.openxmlformats.org/officeDocument/2006/relationships/image" Target="../media/image199.png"/><Relationship Id="rId17" Type="http://schemas.openxmlformats.org/officeDocument/2006/relationships/image" Target="../media/image20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5" Type="http://schemas.openxmlformats.org/officeDocument/2006/relationships/hyperlink" Target="mailto:info@fardarbd.com" TargetMode="External"/><Relationship Id="rId15" Type="http://schemas.openxmlformats.org/officeDocument/2006/relationships/image" Target="../media/image202.png"/><Relationship Id="rId10" Type="http://schemas.openxmlformats.org/officeDocument/2006/relationships/image" Target="../media/image197.png"/><Relationship Id="rId4" Type="http://schemas.openxmlformats.org/officeDocument/2006/relationships/hyperlink" Target="http://www.fardarbd.com/" TargetMode="External"/><Relationship Id="rId9" Type="http://schemas.openxmlformats.org/officeDocument/2006/relationships/image" Target="../media/image196.png"/><Relationship Id="rId14" Type="http://schemas.openxmlformats.org/officeDocument/2006/relationships/image" Target="../media/image2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fardarbd.com" TargetMode="External"/><Relationship Id="rId5" Type="http://schemas.openxmlformats.org/officeDocument/2006/relationships/hyperlink" Target="http://www.fardarbd.com/" TargetMode="Externa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fardarbd.com" TargetMode="External"/><Relationship Id="rId2" Type="http://schemas.openxmlformats.org/officeDocument/2006/relationships/hyperlink" Target="http://www.fardarbd.com/" TargetMode="External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jpg"/><Relationship Id="rId5" Type="http://schemas.openxmlformats.org/officeDocument/2006/relationships/hyperlink" Target="http://www.fardarbd.com/" TargetMode="External"/><Relationship Id="rId4" Type="http://schemas.openxmlformats.org/officeDocument/2006/relationships/hyperlink" Target="mailto:info@fardarbd.co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hyperlink" Target="http://www.fardarbd.com/" TargetMode="External"/><Relationship Id="rId7" Type="http://schemas.openxmlformats.org/officeDocument/2006/relationships/hyperlink" Target="https://fardarbd.com/" TargetMode="External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ilary@fardarbd.com" TargetMode="External"/><Relationship Id="rId11" Type="http://schemas.openxmlformats.org/officeDocument/2006/relationships/image" Target="../media/image23.png"/><Relationship Id="rId5" Type="http://schemas.openxmlformats.org/officeDocument/2006/relationships/hyperlink" Target="mailto:zafar@ayexpress.com" TargetMode="Externa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hyperlink" Target="mailto:info@fardarbd.com" TargetMode="Externa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10" Type="http://schemas.openxmlformats.org/officeDocument/2006/relationships/hyperlink" Target="mailto:info@fardarbd.com" TargetMode="External"/><Relationship Id="rId4" Type="http://schemas.openxmlformats.org/officeDocument/2006/relationships/image" Target="../media/image31.jpg"/><Relationship Id="rId9" Type="http://schemas.openxmlformats.org/officeDocument/2006/relationships/hyperlink" Target="http://www.fardarbd.com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hyperlink" Target="mailto:info@fardarbd.com" TargetMode="External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hyperlink" Target="http://www.fardarbd.com/" TargetMode="External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19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hyperlink" Target="mailto:info@fardarbd.com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rdarbd.com/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png"/><Relationship Id="rId7" Type="http://schemas.openxmlformats.org/officeDocument/2006/relationships/hyperlink" Target="mailto:info@fardarbd.com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rdarbd.com/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rdarbd.com/" TargetMode="External"/><Relationship Id="rId3" Type="http://schemas.openxmlformats.org/officeDocument/2006/relationships/image" Target="../media/image68.png"/><Relationship Id="rId7" Type="http://schemas.openxmlformats.org/officeDocument/2006/relationships/image" Target="../media/image19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Relationship Id="rId9" Type="http://schemas.openxmlformats.org/officeDocument/2006/relationships/hyperlink" Target="mailto:info@fardarbd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78E12C41-3C42-4570-B5ED-7F37308CBA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77FE44E-91A8-497D-9E59-8465222A51FE}"/>
              </a:ext>
            </a:extLst>
          </p:cNvPr>
          <p:cNvSpPr txBox="1"/>
          <p:nvPr/>
        </p:nvSpPr>
        <p:spPr>
          <a:xfrm>
            <a:off x="6781800" y="4876800"/>
            <a:ext cx="5077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knit to woven to sweater, we master every material. Your complete collection for contemporary style, built on quality assurance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A5449D0-4139-492C-9342-2F2E0591CF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429000"/>
            <a:ext cx="4876800" cy="51455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8DFC2C3-D181-4C08-8E8F-70894BC2DFCB}"/>
              </a:ext>
            </a:extLst>
          </p:cNvPr>
          <p:cNvSpPr txBox="1"/>
          <p:nvPr/>
        </p:nvSpPr>
        <p:spPr>
          <a:xfrm>
            <a:off x="0" y="-44071"/>
            <a:ext cx="1241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KNIT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7E0A068-F1AF-4C32-946A-7C07A5DB5F7F}"/>
              </a:ext>
            </a:extLst>
          </p:cNvPr>
          <p:cNvSpPr txBox="1"/>
          <p:nvPr/>
        </p:nvSpPr>
        <p:spPr>
          <a:xfrm>
            <a:off x="6223179" y="-46911"/>
            <a:ext cx="2082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WOVEN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8296699-D4BF-4036-8F74-6CEE9A9A696D}"/>
              </a:ext>
            </a:extLst>
          </p:cNvPr>
          <p:cNvSpPr txBox="1"/>
          <p:nvPr/>
        </p:nvSpPr>
        <p:spPr>
          <a:xfrm>
            <a:off x="0" y="3405663"/>
            <a:ext cx="2337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SWEATER</a:t>
            </a:r>
          </a:p>
        </p:txBody>
      </p:sp>
      <p:pic>
        <p:nvPicPr>
          <p:cNvPr id="1032" name="Picture 8" descr="sub category product">
            <a:extLst>
              <a:ext uri="{FF2B5EF4-FFF2-40B4-BE49-F238E27FC236}">
                <a16:creationId xmlns:a16="http://schemas.microsoft.com/office/drawing/2014/main" id="{76FE6B3B-0967-4C8C-B032-B445A3A5E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0" b="98167" l="6667" r="98167">
                        <a14:foregroundMark x1="46833" y1="84000" x2="51167" y2="91500"/>
                        <a14:foregroundMark x1="51167" y1="91500" x2="64500" y2="98167"/>
                        <a14:foregroundMark x1="86167" y1="53167" x2="98333" y2="65833"/>
                        <a14:foregroundMark x1="9833" y1="50167" x2="6833" y2="36000"/>
                        <a14:foregroundMark x1="51000" y1="10667" x2="41667" y2="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0" y="266700"/>
            <a:ext cx="31623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08B5A1E-948B-4CCB-83E6-530DB2F58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03">
            <a:off x="1299547" y="719167"/>
            <a:ext cx="2217054" cy="2257363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61F4AD7-EB68-49D4-BB9C-1F20666A7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821" y="4113549"/>
            <a:ext cx="4367421" cy="291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93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97875"/>
    </mc:Choice>
    <mc:Fallback>
      <p:transition advTm="9787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095119" y="1223772"/>
          <a:ext cx="7201534" cy="49168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04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9785">
                <a:tc>
                  <a:txBody>
                    <a:bodyPr/>
                    <a:lstStyle/>
                    <a:p>
                      <a:pPr marL="274955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1800" dirty="0">
                          <a:latin typeface="Cambria"/>
                          <a:cs typeface="Cambria"/>
                        </a:rPr>
                        <a:t>1.Business</a:t>
                      </a:r>
                      <a:r>
                        <a:rPr sz="1800" spc="19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spc="70" dirty="0">
                          <a:latin typeface="Cambria"/>
                          <a:cs typeface="Cambria"/>
                        </a:rPr>
                        <a:t>Social</a:t>
                      </a:r>
                      <a:r>
                        <a:rPr sz="1800" spc="16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spc="105" dirty="0">
                          <a:latin typeface="Cambria"/>
                          <a:cs typeface="Cambria"/>
                        </a:rPr>
                        <a:t>Compliance</a:t>
                      </a:r>
                      <a:r>
                        <a:rPr sz="1800" spc="17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dirty="0">
                          <a:latin typeface="Cambria"/>
                          <a:cs typeface="Cambria"/>
                        </a:rPr>
                        <a:t>Initiative</a:t>
                      </a:r>
                      <a:r>
                        <a:rPr sz="1800" spc="17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spc="-10" dirty="0">
                          <a:latin typeface="Cambria"/>
                          <a:cs typeface="Cambria"/>
                        </a:rPr>
                        <a:t>(BSCI)</a:t>
                      </a:r>
                      <a:endParaRPr sz="1800">
                        <a:latin typeface="Cambria"/>
                        <a:cs typeface="Cambria"/>
                      </a:endParaRPr>
                    </a:p>
                  </a:txBody>
                  <a:tcPr marL="0" marR="0" marT="1778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4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60" dirty="0">
                          <a:latin typeface="Cambria"/>
                          <a:cs typeface="Cambria"/>
                        </a:rPr>
                        <a:t>2.</a:t>
                      </a:r>
                      <a:r>
                        <a:rPr sz="1800" spc="-5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spc="65" dirty="0">
                          <a:latin typeface="Cambria"/>
                          <a:cs typeface="Cambria"/>
                        </a:rPr>
                        <a:t>Supplier</a:t>
                      </a:r>
                      <a:r>
                        <a:rPr sz="1800" spc="1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dirty="0">
                          <a:latin typeface="Cambria"/>
                          <a:cs typeface="Cambria"/>
                        </a:rPr>
                        <a:t>Ethical</a:t>
                      </a:r>
                      <a:r>
                        <a:rPr sz="1800" spc="13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spc="50" dirty="0">
                          <a:latin typeface="Cambria"/>
                          <a:cs typeface="Cambria"/>
                        </a:rPr>
                        <a:t>Data</a:t>
                      </a:r>
                      <a:r>
                        <a:rPr sz="1800" spc="10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spc="100" dirty="0">
                          <a:latin typeface="Cambria"/>
                          <a:cs typeface="Cambria"/>
                        </a:rPr>
                        <a:t>Exchange</a:t>
                      </a:r>
                      <a:r>
                        <a:rPr sz="1800" spc="12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spc="55" dirty="0">
                          <a:latin typeface="Cambria"/>
                          <a:cs typeface="Cambria"/>
                        </a:rPr>
                        <a:t>(SEDEX)</a:t>
                      </a:r>
                      <a:endParaRPr sz="1800">
                        <a:latin typeface="Cambria"/>
                        <a:cs typeface="Cambri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0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4955">
                        <a:lnSpc>
                          <a:spcPct val="100000"/>
                        </a:lnSpc>
                      </a:pPr>
                      <a:r>
                        <a:rPr sz="1800" spc="60" dirty="0">
                          <a:latin typeface="Cambria"/>
                          <a:cs typeface="Cambria"/>
                        </a:rPr>
                        <a:t>3.</a:t>
                      </a:r>
                      <a:r>
                        <a:rPr sz="1800" spc="3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dirty="0">
                          <a:latin typeface="Cambria"/>
                          <a:cs typeface="Cambria"/>
                        </a:rPr>
                        <a:t>International</a:t>
                      </a:r>
                      <a:r>
                        <a:rPr sz="1800" spc="26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dirty="0">
                          <a:latin typeface="Cambria"/>
                          <a:cs typeface="Cambria"/>
                        </a:rPr>
                        <a:t>Labour</a:t>
                      </a:r>
                      <a:r>
                        <a:rPr sz="1800" spc="25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spc="50" dirty="0">
                          <a:latin typeface="Cambria"/>
                          <a:cs typeface="Cambria"/>
                        </a:rPr>
                        <a:t>Organization</a:t>
                      </a:r>
                      <a:r>
                        <a:rPr sz="1800" spc="21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spc="-10" dirty="0">
                          <a:latin typeface="Cambria"/>
                          <a:cs typeface="Cambria"/>
                        </a:rPr>
                        <a:t>(ILO)</a:t>
                      </a:r>
                      <a:endParaRPr sz="1800">
                        <a:latin typeface="Cambria"/>
                        <a:cs typeface="Cambria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0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4955">
                        <a:lnSpc>
                          <a:spcPct val="100000"/>
                        </a:lnSpc>
                      </a:pPr>
                      <a:r>
                        <a:rPr sz="1800" spc="60" dirty="0">
                          <a:latin typeface="Cambria"/>
                          <a:cs typeface="Cambria"/>
                        </a:rPr>
                        <a:t>4.</a:t>
                      </a:r>
                      <a:r>
                        <a:rPr sz="1800" spc="-2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spc="95" dirty="0">
                          <a:latin typeface="Cambria"/>
                          <a:cs typeface="Cambria"/>
                        </a:rPr>
                        <a:t>Organic</a:t>
                      </a:r>
                      <a:r>
                        <a:rPr sz="1800" spc="13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spc="65" dirty="0">
                          <a:latin typeface="Cambria"/>
                          <a:cs typeface="Cambria"/>
                        </a:rPr>
                        <a:t>Content</a:t>
                      </a:r>
                      <a:r>
                        <a:rPr sz="1800" spc="16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dirty="0">
                          <a:latin typeface="Cambria"/>
                          <a:cs typeface="Cambria"/>
                        </a:rPr>
                        <a:t>Standard</a:t>
                      </a:r>
                      <a:r>
                        <a:rPr sz="1800" spc="13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spc="110" dirty="0">
                          <a:latin typeface="Cambria"/>
                          <a:cs typeface="Cambria"/>
                        </a:rPr>
                        <a:t>(OCS)</a:t>
                      </a:r>
                      <a:endParaRPr sz="1800">
                        <a:latin typeface="Cambria"/>
                        <a:cs typeface="Cambri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4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4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60" dirty="0">
                          <a:latin typeface="Cambria"/>
                          <a:cs typeface="Cambria"/>
                        </a:rPr>
                        <a:t>5.</a:t>
                      </a:r>
                      <a:r>
                        <a:rPr sz="1800" spc="-3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spc="95" dirty="0">
                          <a:latin typeface="Cambria"/>
                          <a:cs typeface="Cambria"/>
                        </a:rPr>
                        <a:t>Organic</a:t>
                      </a:r>
                      <a:r>
                        <a:rPr sz="1800" spc="13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spc="75" dirty="0">
                          <a:latin typeface="Cambria"/>
                          <a:cs typeface="Cambria"/>
                        </a:rPr>
                        <a:t>Blended</a:t>
                      </a:r>
                      <a:r>
                        <a:rPr sz="1800" spc="16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dirty="0">
                          <a:latin typeface="Cambria"/>
                          <a:cs typeface="Cambria"/>
                        </a:rPr>
                        <a:t>Standard</a:t>
                      </a:r>
                      <a:r>
                        <a:rPr sz="1800" spc="12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spc="-10" dirty="0">
                          <a:latin typeface="Cambria"/>
                          <a:cs typeface="Cambria"/>
                        </a:rPr>
                        <a:t>(OBS)</a:t>
                      </a:r>
                      <a:endParaRPr sz="1800">
                        <a:latin typeface="Cambria"/>
                        <a:cs typeface="Cambria"/>
                      </a:endParaRPr>
                    </a:p>
                  </a:txBody>
                  <a:tcPr marL="0" marR="0" marT="88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8040">
                <a:tc>
                  <a:txBody>
                    <a:bodyPr/>
                    <a:lstStyle/>
                    <a:p>
                      <a:pPr marL="274955">
                        <a:lnSpc>
                          <a:spcPct val="100000"/>
                        </a:lnSpc>
                        <a:spcBef>
                          <a:spcPts val="1970"/>
                        </a:spcBef>
                      </a:pPr>
                      <a:r>
                        <a:rPr sz="1800" spc="60" dirty="0">
                          <a:latin typeface="Cambria"/>
                          <a:cs typeface="Cambria"/>
                        </a:rPr>
                        <a:t>6.</a:t>
                      </a:r>
                      <a:r>
                        <a:rPr sz="1800" spc="-10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spc="100" dirty="0">
                          <a:latin typeface="Cambria"/>
                          <a:cs typeface="Cambria"/>
                        </a:rPr>
                        <a:t>Confidence</a:t>
                      </a:r>
                      <a:r>
                        <a:rPr sz="1800" spc="8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800" dirty="0">
                          <a:latin typeface="Cambria"/>
                          <a:cs typeface="Cambria"/>
                        </a:rPr>
                        <a:t>In</a:t>
                      </a:r>
                      <a:r>
                        <a:rPr sz="1800" spc="-10" dirty="0">
                          <a:latin typeface="Cambria"/>
                          <a:cs typeface="Cambria"/>
                        </a:rPr>
                        <a:t> Textiles</a:t>
                      </a:r>
                      <a:endParaRPr sz="1800">
                        <a:latin typeface="Cambria"/>
                        <a:cs typeface="Cambria"/>
                      </a:endParaRPr>
                    </a:p>
                  </a:txBody>
                  <a:tcPr marL="0" marR="0" marT="2501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>
            <a:off x="7788275" y="2112010"/>
            <a:ext cx="1438910" cy="674370"/>
            <a:chOff x="7788275" y="2112010"/>
            <a:chExt cx="1438910" cy="6743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04403" y="2127504"/>
              <a:ext cx="1405127" cy="64160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788275" y="2112009"/>
              <a:ext cx="1438910" cy="674370"/>
            </a:xfrm>
            <a:custGeom>
              <a:avLst/>
              <a:gdLst/>
              <a:ahLst/>
              <a:cxnLst/>
              <a:rect l="l" t="t" r="r" b="b"/>
              <a:pathLst>
                <a:path w="1438909" h="674369">
                  <a:moveTo>
                    <a:pt x="143891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656590"/>
                  </a:lnTo>
                  <a:lnTo>
                    <a:pt x="0" y="674370"/>
                  </a:lnTo>
                  <a:lnTo>
                    <a:pt x="1438910" y="674370"/>
                  </a:lnTo>
                  <a:lnTo>
                    <a:pt x="1438910" y="657098"/>
                  </a:lnTo>
                  <a:lnTo>
                    <a:pt x="1438910" y="656590"/>
                  </a:lnTo>
                  <a:lnTo>
                    <a:pt x="1438910" y="17018"/>
                  </a:lnTo>
                  <a:lnTo>
                    <a:pt x="1421257" y="17018"/>
                  </a:lnTo>
                  <a:lnTo>
                    <a:pt x="1421257" y="656590"/>
                  </a:lnTo>
                  <a:lnTo>
                    <a:pt x="17653" y="656590"/>
                  </a:lnTo>
                  <a:lnTo>
                    <a:pt x="17653" y="16510"/>
                  </a:lnTo>
                  <a:lnTo>
                    <a:pt x="1438910" y="16510"/>
                  </a:lnTo>
                  <a:lnTo>
                    <a:pt x="14389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788275" y="3743959"/>
            <a:ext cx="1438910" cy="675640"/>
            <a:chOff x="7788275" y="3743959"/>
            <a:chExt cx="1438910" cy="6756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3759707"/>
              <a:ext cx="1405127" cy="64160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788275" y="3743959"/>
              <a:ext cx="1438910" cy="675640"/>
            </a:xfrm>
            <a:custGeom>
              <a:avLst/>
              <a:gdLst/>
              <a:ahLst/>
              <a:cxnLst/>
              <a:rect l="l" t="t" r="r" b="b"/>
              <a:pathLst>
                <a:path w="1438909" h="675639">
                  <a:moveTo>
                    <a:pt x="143891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0" y="657860"/>
                  </a:lnTo>
                  <a:lnTo>
                    <a:pt x="0" y="675640"/>
                  </a:lnTo>
                  <a:lnTo>
                    <a:pt x="1438910" y="675640"/>
                  </a:lnTo>
                  <a:lnTo>
                    <a:pt x="1438910" y="657860"/>
                  </a:lnTo>
                  <a:lnTo>
                    <a:pt x="17653" y="657860"/>
                  </a:lnTo>
                  <a:lnTo>
                    <a:pt x="17653" y="17780"/>
                  </a:lnTo>
                  <a:lnTo>
                    <a:pt x="1421257" y="17780"/>
                  </a:lnTo>
                  <a:lnTo>
                    <a:pt x="1421257" y="657352"/>
                  </a:lnTo>
                  <a:lnTo>
                    <a:pt x="1438910" y="657352"/>
                  </a:lnTo>
                  <a:lnTo>
                    <a:pt x="1438910" y="17780"/>
                  </a:lnTo>
                  <a:lnTo>
                    <a:pt x="1438910" y="17272"/>
                  </a:lnTo>
                  <a:lnTo>
                    <a:pt x="14389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7788275" y="4570729"/>
            <a:ext cx="1438910" cy="675640"/>
            <a:chOff x="7788275" y="4570729"/>
            <a:chExt cx="1438910" cy="67564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04403" y="4587239"/>
              <a:ext cx="1405127" cy="64160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788275" y="4570729"/>
              <a:ext cx="1438910" cy="675640"/>
            </a:xfrm>
            <a:custGeom>
              <a:avLst/>
              <a:gdLst/>
              <a:ahLst/>
              <a:cxnLst/>
              <a:rect l="l" t="t" r="r" b="b"/>
              <a:pathLst>
                <a:path w="1438909" h="675639">
                  <a:moveTo>
                    <a:pt x="143891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0" y="657860"/>
                  </a:lnTo>
                  <a:lnTo>
                    <a:pt x="0" y="675640"/>
                  </a:lnTo>
                  <a:lnTo>
                    <a:pt x="1438910" y="675640"/>
                  </a:lnTo>
                  <a:lnTo>
                    <a:pt x="1438910" y="658114"/>
                  </a:lnTo>
                  <a:lnTo>
                    <a:pt x="1438910" y="657860"/>
                  </a:lnTo>
                  <a:lnTo>
                    <a:pt x="1438910" y="18034"/>
                  </a:lnTo>
                  <a:lnTo>
                    <a:pt x="1421257" y="18034"/>
                  </a:lnTo>
                  <a:lnTo>
                    <a:pt x="1421257" y="657860"/>
                  </a:lnTo>
                  <a:lnTo>
                    <a:pt x="17653" y="657860"/>
                  </a:lnTo>
                  <a:lnTo>
                    <a:pt x="17653" y="17780"/>
                  </a:lnTo>
                  <a:lnTo>
                    <a:pt x="1438910" y="17780"/>
                  </a:lnTo>
                  <a:lnTo>
                    <a:pt x="14389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7788275" y="2940050"/>
            <a:ext cx="1438910" cy="675640"/>
            <a:chOff x="7788275" y="2940050"/>
            <a:chExt cx="1438910" cy="67564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04403" y="2956559"/>
              <a:ext cx="1405127" cy="64160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788275" y="2940049"/>
              <a:ext cx="1438910" cy="675640"/>
            </a:xfrm>
            <a:custGeom>
              <a:avLst/>
              <a:gdLst/>
              <a:ahLst/>
              <a:cxnLst/>
              <a:rect l="l" t="t" r="r" b="b"/>
              <a:pathLst>
                <a:path w="1438909" h="675639">
                  <a:moveTo>
                    <a:pt x="143891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0" y="657860"/>
                  </a:lnTo>
                  <a:lnTo>
                    <a:pt x="0" y="675640"/>
                  </a:lnTo>
                  <a:lnTo>
                    <a:pt x="1438910" y="675640"/>
                  </a:lnTo>
                  <a:lnTo>
                    <a:pt x="1438910" y="658114"/>
                  </a:lnTo>
                  <a:lnTo>
                    <a:pt x="1438910" y="657860"/>
                  </a:lnTo>
                  <a:lnTo>
                    <a:pt x="1438910" y="18034"/>
                  </a:lnTo>
                  <a:lnTo>
                    <a:pt x="1421257" y="18034"/>
                  </a:lnTo>
                  <a:lnTo>
                    <a:pt x="1421257" y="657860"/>
                  </a:lnTo>
                  <a:lnTo>
                    <a:pt x="17653" y="657860"/>
                  </a:lnTo>
                  <a:lnTo>
                    <a:pt x="17653" y="17780"/>
                  </a:lnTo>
                  <a:lnTo>
                    <a:pt x="1438910" y="17780"/>
                  </a:lnTo>
                  <a:lnTo>
                    <a:pt x="14389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788275" y="1316989"/>
            <a:ext cx="1438910" cy="675640"/>
            <a:chOff x="7788275" y="1316989"/>
            <a:chExt cx="1438910" cy="67564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04403" y="1333499"/>
              <a:ext cx="1405127" cy="64160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788275" y="1316989"/>
              <a:ext cx="1438910" cy="675640"/>
            </a:xfrm>
            <a:custGeom>
              <a:avLst/>
              <a:gdLst/>
              <a:ahLst/>
              <a:cxnLst/>
              <a:rect l="l" t="t" r="r" b="b"/>
              <a:pathLst>
                <a:path w="1438909" h="675639">
                  <a:moveTo>
                    <a:pt x="143891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0" y="657860"/>
                  </a:lnTo>
                  <a:lnTo>
                    <a:pt x="0" y="675640"/>
                  </a:lnTo>
                  <a:lnTo>
                    <a:pt x="1438910" y="675640"/>
                  </a:lnTo>
                  <a:lnTo>
                    <a:pt x="1438910" y="658114"/>
                  </a:lnTo>
                  <a:lnTo>
                    <a:pt x="1438910" y="657860"/>
                  </a:lnTo>
                  <a:lnTo>
                    <a:pt x="1438910" y="18034"/>
                  </a:lnTo>
                  <a:lnTo>
                    <a:pt x="1421257" y="18034"/>
                  </a:lnTo>
                  <a:lnTo>
                    <a:pt x="1421257" y="657860"/>
                  </a:lnTo>
                  <a:lnTo>
                    <a:pt x="17653" y="657860"/>
                  </a:lnTo>
                  <a:lnTo>
                    <a:pt x="17653" y="17780"/>
                  </a:lnTo>
                  <a:lnTo>
                    <a:pt x="1438910" y="17780"/>
                  </a:lnTo>
                  <a:lnTo>
                    <a:pt x="14389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7788275" y="5398770"/>
            <a:ext cx="1438910" cy="675640"/>
            <a:chOff x="7788275" y="5398770"/>
            <a:chExt cx="1438910" cy="675640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04403" y="5414772"/>
              <a:ext cx="1405127" cy="64160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788275" y="5398770"/>
              <a:ext cx="1438910" cy="675640"/>
            </a:xfrm>
            <a:custGeom>
              <a:avLst/>
              <a:gdLst/>
              <a:ahLst/>
              <a:cxnLst/>
              <a:rect l="l" t="t" r="r" b="b"/>
              <a:pathLst>
                <a:path w="1438909" h="675639">
                  <a:moveTo>
                    <a:pt x="143891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0" y="657860"/>
                  </a:lnTo>
                  <a:lnTo>
                    <a:pt x="0" y="675640"/>
                  </a:lnTo>
                  <a:lnTo>
                    <a:pt x="1438910" y="675640"/>
                  </a:lnTo>
                  <a:lnTo>
                    <a:pt x="1438910" y="657860"/>
                  </a:lnTo>
                  <a:lnTo>
                    <a:pt x="17653" y="657860"/>
                  </a:lnTo>
                  <a:lnTo>
                    <a:pt x="17653" y="17780"/>
                  </a:lnTo>
                  <a:lnTo>
                    <a:pt x="1421257" y="17780"/>
                  </a:lnTo>
                  <a:lnTo>
                    <a:pt x="1421257" y="657606"/>
                  </a:lnTo>
                  <a:lnTo>
                    <a:pt x="1438910" y="657606"/>
                  </a:lnTo>
                  <a:lnTo>
                    <a:pt x="1438910" y="17780"/>
                  </a:lnTo>
                  <a:lnTo>
                    <a:pt x="1438910" y="17526"/>
                  </a:lnTo>
                  <a:lnTo>
                    <a:pt x="14389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130" y="144501"/>
            <a:ext cx="2676292" cy="296263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0" y="6565391"/>
            <a:ext cx="12192000" cy="292735"/>
          </a:xfrm>
          <a:custGeom>
            <a:avLst/>
            <a:gdLst/>
            <a:ahLst/>
            <a:cxnLst/>
            <a:rect l="l" t="t" r="r" b="b"/>
            <a:pathLst>
              <a:path w="12192000" h="292734">
                <a:moveTo>
                  <a:pt x="12192000" y="0"/>
                </a:moveTo>
                <a:lnTo>
                  <a:pt x="0" y="0"/>
                </a:lnTo>
                <a:lnTo>
                  <a:pt x="0" y="292608"/>
                </a:lnTo>
                <a:lnTo>
                  <a:pt x="12192000" y="292608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9926" y="201929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9976"/>
                </a:moveTo>
                <a:lnTo>
                  <a:pt x="568452" y="569976"/>
                </a:lnTo>
                <a:lnTo>
                  <a:pt x="568452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  <a:path w="736600" h="719455">
                <a:moveTo>
                  <a:pt x="166116" y="719328"/>
                </a:moveTo>
                <a:lnTo>
                  <a:pt x="736092" y="719328"/>
                </a:lnTo>
                <a:lnTo>
                  <a:pt x="736092" y="150875"/>
                </a:lnTo>
                <a:lnTo>
                  <a:pt x="166116" y="150875"/>
                </a:lnTo>
                <a:lnTo>
                  <a:pt x="166116" y="719328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990600" y="271132"/>
            <a:ext cx="6322475" cy="650252"/>
          </a:xfrm>
          <a:prstGeom prst="rect">
            <a:avLst/>
          </a:prstGeom>
        </p:spPr>
        <p:txBody>
          <a:bodyPr vert="horz" wrap="square" lIns="0" tIns="90423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AWARDS</a:t>
            </a:r>
            <a:r>
              <a:rPr spc="-15" dirty="0"/>
              <a:t> </a:t>
            </a:r>
            <a:r>
              <a:rPr dirty="0"/>
              <a:t>&amp;</a:t>
            </a:r>
            <a:r>
              <a:rPr spc="-20" dirty="0"/>
              <a:t> </a:t>
            </a:r>
            <a:r>
              <a:rPr spc="-10" dirty="0">
                <a:solidFill>
                  <a:srgbClr val="1184C5"/>
                </a:solidFill>
              </a:rPr>
              <a:t>RECOGNITION</a:t>
            </a:r>
          </a:p>
        </p:txBody>
      </p:sp>
      <p:sp>
        <p:nvSpPr>
          <p:cNvPr id="26" name="object 6">
            <a:extLst>
              <a:ext uri="{FF2B5EF4-FFF2-40B4-BE49-F238E27FC236}">
                <a16:creationId xmlns:a16="http://schemas.microsoft.com/office/drawing/2014/main" id="{A5E545C6-AEFE-4F2D-B68C-CDC02C9BB478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731773" y="1736089"/>
          <a:ext cx="4951729" cy="3110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72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9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010">
                <a:tc>
                  <a:txBody>
                    <a:bodyPr/>
                    <a:lstStyle/>
                    <a:p>
                      <a:pPr marL="82550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2000" b="1" spc="-10" dirty="0">
                          <a:latin typeface="Arial"/>
                          <a:cs typeface="Arial"/>
                        </a:rPr>
                        <a:t>NETHERLAND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963294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2000" b="1" spc="-10" dirty="0">
                          <a:latin typeface="Arial"/>
                          <a:cs typeface="Arial"/>
                        </a:rPr>
                        <a:t>PORTUGAL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9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2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345">
                <a:tc>
                  <a:txBody>
                    <a:bodyPr/>
                    <a:lstStyle/>
                    <a:p>
                      <a:pPr marL="82550" algn="ctr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sz="2000" b="1" spc="-10" dirty="0">
                          <a:latin typeface="Arial"/>
                          <a:cs typeface="Arial"/>
                        </a:rPr>
                        <a:t>FRANCE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63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913130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sz="2000" b="1" spc="-10" dirty="0">
                          <a:latin typeface="Arial"/>
                          <a:cs typeface="Arial"/>
                        </a:rPr>
                        <a:t>CARIBBEAN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63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67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3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4" name="object 24"/>
          <p:cNvGrpSpPr/>
          <p:nvPr/>
        </p:nvGrpSpPr>
        <p:grpSpPr>
          <a:xfrm>
            <a:off x="9697846" y="1804670"/>
            <a:ext cx="1497330" cy="605790"/>
            <a:chOff x="9697846" y="1804670"/>
            <a:chExt cx="1497330" cy="605790"/>
          </a:xfrm>
        </p:grpSpPr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13975" y="1821180"/>
              <a:ext cx="1463040" cy="57150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697847" y="1804669"/>
              <a:ext cx="1497330" cy="605790"/>
            </a:xfrm>
            <a:custGeom>
              <a:avLst/>
              <a:gdLst/>
              <a:ahLst/>
              <a:cxnLst/>
              <a:rect l="l" t="t" r="r" b="b"/>
              <a:pathLst>
                <a:path w="1497329" h="605789">
                  <a:moveTo>
                    <a:pt x="1496822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0" y="588010"/>
                  </a:lnTo>
                  <a:lnTo>
                    <a:pt x="0" y="605790"/>
                  </a:lnTo>
                  <a:lnTo>
                    <a:pt x="1496822" y="605790"/>
                  </a:lnTo>
                  <a:lnTo>
                    <a:pt x="1496822" y="588010"/>
                  </a:lnTo>
                  <a:lnTo>
                    <a:pt x="1496822" y="18034"/>
                  </a:lnTo>
                  <a:lnTo>
                    <a:pt x="1479169" y="18034"/>
                  </a:lnTo>
                  <a:lnTo>
                    <a:pt x="1479169" y="588010"/>
                  </a:lnTo>
                  <a:lnTo>
                    <a:pt x="17653" y="588010"/>
                  </a:lnTo>
                  <a:lnTo>
                    <a:pt x="17653" y="17780"/>
                  </a:lnTo>
                  <a:lnTo>
                    <a:pt x="1496822" y="17780"/>
                  </a:lnTo>
                  <a:lnTo>
                    <a:pt x="14968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9697846" y="2571750"/>
            <a:ext cx="1497330" cy="614680"/>
            <a:chOff x="9697846" y="2571750"/>
            <a:chExt cx="1497330" cy="614680"/>
          </a:xfrm>
        </p:grpSpPr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13975" y="2587751"/>
              <a:ext cx="1463040" cy="58064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697847" y="2571749"/>
              <a:ext cx="1497330" cy="614680"/>
            </a:xfrm>
            <a:custGeom>
              <a:avLst/>
              <a:gdLst/>
              <a:ahLst/>
              <a:cxnLst/>
              <a:rect l="l" t="t" r="r" b="b"/>
              <a:pathLst>
                <a:path w="1497329" h="614680">
                  <a:moveTo>
                    <a:pt x="1496822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0" y="596900"/>
                  </a:lnTo>
                  <a:lnTo>
                    <a:pt x="0" y="614680"/>
                  </a:lnTo>
                  <a:lnTo>
                    <a:pt x="1496822" y="614680"/>
                  </a:lnTo>
                  <a:lnTo>
                    <a:pt x="1496822" y="596900"/>
                  </a:lnTo>
                  <a:lnTo>
                    <a:pt x="17653" y="596900"/>
                  </a:lnTo>
                  <a:lnTo>
                    <a:pt x="17653" y="17780"/>
                  </a:lnTo>
                  <a:lnTo>
                    <a:pt x="1479169" y="17780"/>
                  </a:lnTo>
                  <a:lnTo>
                    <a:pt x="1479169" y="596646"/>
                  </a:lnTo>
                  <a:lnTo>
                    <a:pt x="1496822" y="596646"/>
                  </a:lnTo>
                  <a:lnTo>
                    <a:pt x="1496822" y="17780"/>
                  </a:lnTo>
                  <a:lnTo>
                    <a:pt x="1496822" y="17526"/>
                  </a:lnTo>
                  <a:lnTo>
                    <a:pt x="14968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9690227" y="3313429"/>
            <a:ext cx="1498600" cy="558800"/>
            <a:chOff x="9690227" y="3313429"/>
            <a:chExt cx="1498600" cy="558800"/>
          </a:xfrm>
        </p:grpSpPr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06356" y="3329939"/>
              <a:ext cx="1464564" cy="52425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690227" y="3313429"/>
              <a:ext cx="1498600" cy="558800"/>
            </a:xfrm>
            <a:custGeom>
              <a:avLst/>
              <a:gdLst/>
              <a:ahLst/>
              <a:cxnLst/>
              <a:rect l="l" t="t" r="r" b="b"/>
              <a:pathLst>
                <a:path w="1498600" h="558800">
                  <a:moveTo>
                    <a:pt x="1498346" y="18034"/>
                  </a:moveTo>
                  <a:lnTo>
                    <a:pt x="1480693" y="18034"/>
                  </a:lnTo>
                  <a:lnTo>
                    <a:pt x="1480693" y="540766"/>
                  </a:lnTo>
                  <a:lnTo>
                    <a:pt x="1498346" y="540766"/>
                  </a:lnTo>
                  <a:lnTo>
                    <a:pt x="1498346" y="18034"/>
                  </a:lnTo>
                  <a:close/>
                </a:path>
                <a:path w="1498600" h="558800">
                  <a:moveTo>
                    <a:pt x="1498346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0" y="541020"/>
                  </a:lnTo>
                  <a:lnTo>
                    <a:pt x="0" y="558800"/>
                  </a:lnTo>
                  <a:lnTo>
                    <a:pt x="1498346" y="558800"/>
                  </a:lnTo>
                  <a:lnTo>
                    <a:pt x="1498346" y="541020"/>
                  </a:lnTo>
                  <a:lnTo>
                    <a:pt x="17653" y="541020"/>
                  </a:lnTo>
                  <a:lnTo>
                    <a:pt x="17653" y="17780"/>
                  </a:lnTo>
                  <a:lnTo>
                    <a:pt x="1498346" y="17780"/>
                  </a:lnTo>
                  <a:lnTo>
                    <a:pt x="149834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9690227" y="4005579"/>
            <a:ext cx="1504950" cy="614680"/>
            <a:chOff x="9690227" y="4005579"/>
            <a:chExt cx="1504950" cy="614680"/>
          </a:xfrm>
        </p:grpSpPr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06356" y="4021835"/>
              <a:ext cx="1470659" cy="58064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9690227" y="4005579"/>
              <a:ext cx="1504950" cy="614680"/>
            </a:xfrm>
            <a:custGeom>
              <a:avLst/>
              <a:gdLst/>
              <a:ahLst/>
              <a:cxnLst/>
              <a:rect l="l" t="t" r="r" b="b"/>
              <a:pathLst>
                <a:path w="1504950" h="614679">
                  <a:moveTo>
                    <a:pt x="1504442" y="0"/>
                  </a:moveTo>
                  <a:lnTo>
                    <a:pt x="1486789" y="0"/>
                  </a:lnTo>
                  <a:lnTo>
                    <a:pt x="1486789" y="17780"/>
                  </a:lnTo>
                  <a:lnTo>
                    <a:pt x="1486789" y="596900"/>
                  </a:lnTo>
                  <a:lnTo>
                    <a:pt x="17653" y="596900"/>
                  </a:lnTo>
                  <a:lnTo>
                    <a:pt x="17653" y="17780"/>
                  </a:lnTo>
                  <a:lnTo>
                    <a:pt x="1486789" y="17780"/>
                  </a:lnTo>
                  <a:lnTo>
                    <a:pt x="1486789" y="0"/>
                  </a:lnTo>
                  <a:lnTo>
                    <a:pt x="0" y="0"/>
                  </a:lnTo>
                  <a:lnTo>
                    <a:pt x="0" y="17780"/>
                  </a:lnTo>
                  <a:lnTo>
                    <a:pt x="0" y="596900"/>
                  </a:lnTo>
                  <a:lnTo>
                    <a:pt x="0" y="614680"/>
                  </a:lnTo>
                  <a:lnTo>
                    <a:pt x="1504442" y="614680"/>
                  </a:lnTo>
                  <a:lnTo>
                    <a:pt x="1504442" y="596900"/>
                  </a:lnTo>
                  <a:lnTo>
                    <a:pt x="1504442" y="17780"/>
                  </a:lnTo>
                  <a:lnTo>
                    <a:pt x="15044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36" name="object 36"/>
          <p:cNvGraphicFramePr>
            <a:graphicFrameLocks noGrp="1"/>
          </p:cNvGraphicFramePr>
          <p:nvPr/>
        </p:nvGraphicFramePr>
        <p:xfrm>
          <a:off x="6300342" y="1731645"/>
          <a:ext cx="4951729" cy="3032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1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010">
                <a:tc>
                  <a:txBody>
                    <a:bodyPr/>
                    <a:lstStyle/>
                    <a:p>
                      <a:pPr marL="83820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2000" b="1" spc="-25" dirty="0">
                          <a:latin typeface="Arial"/>
                          <a:cs typeface="Arial"/>
                        </a:rPr>
                        <a:t>UAE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745">
                <a:tc>
                  <a:txBody>
                    <a:bodyPr/>
                    <a:lstStyle/>
                    <a:p>
                      <a:pPr marL="83185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2000" b="1" spc="-10" dirty="0">
                          <a:latin typeface="Arial"/>
                          <a:cs typeface="Arial"/>
                        </a:rPr>
                        <a:t>ITALY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845185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NEW</a:t>
                      </a:r>
                      <a:r>
                        <a:rPr sz="2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latin typeface="Arial"/>
                          <a:cs typeface="Arial"/>
                        </a:rPr>
                        <a:t>ZELAND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63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7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3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40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3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5645">
                <a:tc>
                  <a:txBody>
                    <a:bodyPr/>
                    <a:lstStyle/>
                    <a:p>
                      <a:pPr marL="82550" algn="ctr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sz="2000" b="1" spc="-10" dirty="0">
                          <a:latin typeface="Arial"/>
                          <a:cs typeface="Arial"/>
                        </a:rPr>
                        <a:t>AUSTRIA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63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7" name="object 3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130" y="144501"/>
            <a:ext cx="2676292" cy="296263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0" y="6565391"/>
            <a:ext cx="12192000" cy="292735"/>
          </a:xfrm>
          <a:custGeom>
            <a:avLst/>
            <a:gdLst/>
            <a:ahLst/>
            <a:cxnLst/>
            <a:rect l="l" t="t" r="r" b="b"/>
            <a:pathLst>
              <a:path w="12192000" h="292734">
                <a:moveTo>
                  <a:pt x="12192000" y="0"/>
                </a:moveTo>
                <a:lnTo>
                  <a:pt x="0" y="0"/>
                </a:lnTo>
                <a:lnTo>
                  <a:pt x="0" y="292608"/>
                </a:lnTo>
                <a:lnTo>
                  <a:pt x="12192000" y="292608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9926" y="201929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9976"/>
                </a:moveTo>
                <a:lnTo>
                  <a:pt x="568452" y="569976"/>
                </a:lnTo>
                <a:lnTo>
                  <a:pt x="568452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  <a:path w="736600" h="719455">
                <a:moveTo>
                  <a:pt x="166116" y="719328"/>
                </a:moveTo>
                <a:lnTo>
                  <a:pt x="736092" y="719328"/>
                </a:lnTo>
                <a:lnTo>
                  <a:pt x="736092" y="150875"/>
                </a:lnTo>
                <a:lnTo>
                  <a:pt x="166116" y="150875"/>
                </a:lnTo>
                <a:lnTo>
                  <a:pt x="166116" y="719328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949857" y="415797"/>
            <a:ext cx="758454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OUR</a:t>
            </a:r>
            <a:r>
              <a:rPr sz="2800" spc="-70" dirty="0"/>
              <a:t> </a:t>
            </a:r>
            <a:r>
              <a:rPr sz="2800" spc="-45" dirty="0"/>
              <a:t>VALUED</a:t>
            </a:r>
            <a:r>
              <a:rPr sz="2800" spc="-50" dirty="0"/>
              <a:t> </a:t>
            </a:r>
            <a:r>
              <a:rPr sz="2800" spc="-30" dirty="0"/>
              <a:t>PARTNER</a:t>
            </a:r>
            <a:r>
              <a:rPr sz="2800" spc="-50" dirty="0"/>
              <a:t> </a:t>
            </a:r>
            <a:r>
              <a:rPr sz="2800" dirty="0"/>
              <a:t>&amp;</a:t>
            </a:r>
            <a:r>
              <a:rPr sz="2800" spc="-45" dirty="0"/>
              <a:t> </a:t>
            </a:r>
            <a:r>
              <a:rPr sz="2800" dirty="0">
                <a:solidFill>
                  <a:srgbClr val="1184C5"/>
                </a:solidFill>
              </a:rPr>
              <a:t>EXPORT</a:t>
            </a:r>
            <a:r>
              <a:rPr sz="2800" spc="-55" dirty="0">
                <a:solidFill>
                  <a:srgbClr val="1184C5"/>
                </a:solidFill>
              </a:rPr>
              <a:t> </a:t>
            </a:r>
            <a:r>
              <a:rPr sz="2800" spc="-10" dirty="0">
                <a:solidFill>
                  <a:srgbClr val="1184C5"/>
                </a:solidFill>
              </a:rPr>
              <a:t>COUNTRIES</a:t>
            </a:r>
          </a:p>
        </p:txBody>
      </p:sp>
      <p:grpSp>
        <p:nvGrpSpPr>
          <p:cNvPr id="41" name="object 41"/>
          <p:cNvGrpSpPr/>
          <p:nvPr/>
        </p:nvGrpSpPr>
        <p:grpSpPr>
          <a:xfrm>
            <a:off x="4089527" y="2585720"/>
            <a:ext cx="1522730" cy="600710"/>
            <a:chOff x="4089527" y="2585720"/>
            <a:chExt cx="1522730" cy="600710"/>
          </a:xfrm>
        </p:grpSpPr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05656" y="2601468"/>
              <a:ext cx="1488948" cy="56692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089527" y="2585719"/>
              <a:ext cx="1522730" cy="600710"/>
            </a:xfrm>
            <a:custGeom>
              <a:avLst/>
              <a:gdLst/>
              <a:ahLst/>
              <a:cxnLst/>
              <a:rect l="l" t="t" r="r" b="b"/>
              <a:pathLst>
                <a:path w="1522729" h="600710">
                  <a:moveTo>
                    <a:pt x="152273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0" y="582930"/>
                  </a:lnTo>
                  <a:lnTo>
                    <a:pt x="0" y="600710"/>
                  </a:lnTo>
                  <a:lnTo>
                    <a:pt x="1522730" y="600710"/>
                  </a:lnTo>
                  <a:lnTo>
                    <a:pt x="1522730" y="582930"/>
                  </a:lnTo>
                  <a:lnTo>
                    <a:pt x="17653" y="582930"/>
                  </a:lnTo>
                  <a:lnTo>
                    <a:pt x="17653" y="17780"/>
                  </a:lnTo>
                  <a:lnTo>
                    <a:pt x="1505077" y="17780"/>
                  </a:lnTo>
                  <a:lnTo>
                    <a:pt x="1505077" y="582676"/>
                  </a:lnTo>
                  <a:lnTo>
                    <a:pt x="1522730" y="582676"/>
                  </a:lnTo>
                  <a:lnTo>
                    <a:pt x="1522730" y="17780"/>
                  </a:lnTo>
                  <a:lnTo>
                    <a:pt x="1522730" y="17272"/>
                  </a:lnTo>
                  <a:lnTo>
                    <a:pt x="15227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4089527" y="4093209"/>
            <a:ext cx="1515110" cy="551180"/>
            <a:chOff x="4089527" y="4093209"/>
            <a:chExt cx="1515110" cy="551180"/>
          </a:xfrm>
        </p:grpSpPr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05656" y="4108691"/>
              <a:ext cx="1481327" cy="518172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4089527" y="4093209"/>
              <a:ext cx="1515110" cy="551180"/>
            </a:xfrm>
            <a:custGeom>
              <a:avLst/>
              <a:gdLst/>
              <a:ahLst/>
              <a:cxnLst/>
              <a:rect l="l" t="t" r="r" b="b"/>
              <a:pathLst>
                <a:path w="1515110" h="551179">
                  <a:moveTo>
                    <a:pt x="151511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533400"/>
                  </a:lnTo>
                  <a:lnTo>
                    <a:pt x="0" y="551180"/>
                  </a:lnTo>
                  <a:lnTo>
                    <a:pt x="1515110" y="551180"/>
                  </a:lnTo>
                  <a:lnTo>
                    <a:pt x="1515110" y="533654"/>
                  </a:lnTo>
                  <a:lnTo>
                    <a:pt x="1515110" y="533400"/>
                  </a:lnTo>
                  <a:lnTo>
                    <a:pt x="1515110" y="17018"/>
                  </a:lnTo>
                  <a:lnTo>
                    <a:pt x="1497457" y="17018"/>
                  </a:lnTo>
                  <a:lnTo>
                    <a:pt x="1497457" y="533400"/>
                  </a:lnTo>
                  <a:lnTo>
                    <a:pt x="17653" y="533400"/>
                  </a:lnTo>
                  <a:lnTo>
                    <a:pt x="17653" y="16510"/>
                  </a:lnTo>
                  <a:lnTo>
                    <a:pt x="1515110" y="16510"/>
                  </a:lnTo>
                  <a:lnTo>
                    <a:pt x="15151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4089527" y="3338829"/>
            <a:ext cx="1522730" cy="585470"/>
            <a:chOff x="4089527" y="3338829"/>
            <a:chExt cx="1522730" cy="585470"/>
          </a:xfrm>
        </p:grpSpPr>
        <p:pic>
          <p:nvPicPr>
            <p:cNvPr id="48" name="object 4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05656" y="3354323"/>
              <a:ext cx="1488948" cy="55168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4089527" y="3338829"/>
              <a:ext cx="1522730" cy="585470"/>
            </a:xfrm>
            <a:custGeom>
              <a:avLst/>
              <a:gdLst/>
              <a:ahLst/>
              <a:cxnLst/>
              <a:rect l="l" t="t" r="r" b="b"/>
              <a:pathLst>
                <a:path w="1522729" h="585470">
                  <a:moveTo>
                    <a:pt x="1522730" y="17018"/>
                  </a:moveTo>
                  <a:lnTo>
                    <a:pt x="1505077" y="17018"/>
                  </a:lnTo>
                  <a:lnTo>
                    <a:pt x="1505077" y="567182"/>
                  </a:lnTo>
                  <a:lnTo>
                    <a:pt x="1522730" y="567182"/>
                  </a:lnTo>
                  <a:lnTo>
                    <a:pt x="1522730" y="17018"/>
                  </a:lnTo>
                  <a:close/>
                </a:path>
                <a:path w="1522729" h="585470">
                  <a:moveTo>
                    <a:pt x="152273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567690"/>
                  </a:lnTo>
                  <a:lnTo>
                    <a:pt x="0" y="585470"/>
                  </a:lnTo>
                  <a:lnTo>
                    <a:pt x="1522730" y="585470"/>
                  </a:lnTo>
                  <a:lnTo>
                    <a:pt x="1522730" y="567690"/>
                  </a:lnTo>
                  <a:lnTo>
                    <a:pt x="17653" y="567690"/>
                  </a:lnTo>
                  <a:lnTo>
                    <a:pt x="17653" y="16510"/>
                  </a:lnTo>
                  <a:lnTo>
                    <a:pt x="1522730" y="16510"/>
                  </a:lnTo>
                  <a:lnTo>
                    <a:pt x="15227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4089527" y="1854200"/>
            <a:ext cx="1527810" cy="595630"/>
            <a:chOff x="4089527" y="1854200"/>
            <a:chExt cx="1527810" cy="595630"/>
          </a:xfrm>
        </p:grpSpPr>
        <p:pic>
          <p:nvPicPr>
            <p:cNvPr id="51" name="object 5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05656" y="1869948"/>
              <a:ext cx="1493520" cy="56235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4089527" y="1854199"/>
              <a:ext cx="1527810" cy="595630"/>
            </a:xfrm>
            <a:custGeom>
              <a:avLst/>
              <a:gdLst/>
              <a:ahLst/>
              <a:cxnLst/>
              <a:rect l="l" t="t" r="r" b="b"/>
              <a:pathLst>
                <a:path w="1527810" h="595630">
                  <a:moveTo>
                    <a:pt x="1527302" y="0"/>
                  </a:moveTo>
                  <a:lnTo>
                    <a:pt x="1509649" y="0"/>
                  </a:lnTo>
                  <a:lnTo>
                    <a:pt x="1509649" y="17780"/>
                  </a:lnTo>
                  <a:lnTo>
                    <a:pt x="1509649" y="577850"/>
                  </a:lnTo>
                  <a:lnTo>
                    <a:pt x="17653" y="577850"/>
                  </a:lnTo>
                  <a:lnTo>
                    <a:pt x="17653" y="17780"/>
                  </a:lnTo>
                  <a:lnTo>
                    <a:pt x="1509649" y="17780"/>
                  </a:lnTo>
                  <a:lnTo>
                    <a:pt x="1509649" y="0"/>
                  </a:lnTo>
                  <a:lnTo>
                    <a:pt x="0" y="0"/>
                  </a:lnTo>
                  <a:lnTo>
                    <a:pt x="0" y="17780"/>
                  </a:lnTo>
                  <a:lnTo>
                    <a:pt x="0" y="577850"/>
                  </a:lnTo>
                  <a:lnTo>
                    <a:pt x="0" y="595630"/>
                  </a:lnTo>
                  <a:lnTo>
                    <a:pt x="1527302" y="595630"/>
                  </a:lnTo>
                  <a:lnTo>
                    <a:pt x="1527302" y="578104"/>
                  </a:lnTo>
                  <a:lnTo>
                    <a:pt x="1527302" y="577850"/>
                  </a:lnTo>
                  <a:lnTo>
                    <a:pt x="1527302" y="17780"/>
                  </a:lnTo>
                  <a:lnTo>
                    <a:pt x="1527302" y="17272"/>
                  </a:lnTo>
                  <a:lnTo>
                    <a:pt x="15273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6">
            <a:extLst>
              <a:ext uri="{FF2B5EF4-FFF2-40B4-BE49-F238E27FC236}">
                <a16:creationId xmlns:a16="http://schemas.microsoft.com/office/drawing/2014/main" id="{CB9CA3A2-7D5D-44AC-9B2A-580BB7474F1A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ject 3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130" y="144501"/>
            <a:ext cx="2676292" cy="296263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0" y="6565391"/>
            <a:ext cx="12192000" cy="292735"/>
          </a:xfrm>
          <a:custGeom>
            <a:avLst/>
            <a:gdLst/>
            <a:ahLst/>
            <a:cxnLst/>
            <a:rect l="l" t="t" r="r" b="b"/>
            <a:pathLst>
              <a:path w="12192000" h="292734">
                <a:moveTo>
                  <a:pt x="12192000" y="0"/>
                </a:moveTo>
                <a:lnTo>
                  <a:pt x="0" y="0"/>
                </a:lnTo>
                <a:lnTo>
                  <a:pt x="0" y="292608"/>
                </a:lnTo>
                <a:lnTo>
                  <a:pt x="12192000" y="292608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9926" y="201929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9976"/>
                </a:moveTo>
                <a:lnTo>
                  <a:pt x="568452" y="569976"/>
                </a:lnTo>
                <a:lnTo>
                  <a:pt x="568452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  <a:path w="736600" h="719455">
                <a:moveTo>
                  <a:pt x="166116" y="719328"/>
                </a:moveTo>
                <a:lnTo>
                  <a:pt x="736092" y="719328"/>
                </a:lnTo>
                <a:lnTo>
                  <a:pt x="736092" y="150875"/>
                </a:lnTo>
                <a:lnTo>
                  <a:pt x="166116" y="150875"/>
                </a:lnTo>
                <a:lnTo>
                  <a:pt x="166116" y="719328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949857" y="415797"/>
            <a:ext cx="773694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OUR</a:t>
            </a:r>
            <a:r>
              <a:rPr sz="2800" spc="-70" dirty="0"/>
              <a:t> </a:t>
            </a:r>
            <a:r>
              <a:rPr sz="2800" spc="-45" dirty="0"/>
              <a:t>VALUED</a:t>
            </a:r>
            <a:r>
              <a:rPr sz="2800" spc="-50" dirty="0"/>
              <a:t> </a:t>
            </a:r>
            <a:r>
              <a:rPr sz="2800" spc="-30" dirty="0"/>
              <a:t>PARTNER</a:t>
            </a:r>
            <a:r>
              <a:rPr sz="2800" spc="-50" dirty="0"/>
              <a:t> </a:t>
            </a:r>
            <a:r>
              <a:rPr sz="2800" dirty="0"/>
              <a:t>&amp;</a:t>
            </a:r>
            <a:r>
              <a:rPr sz="2800" spc="-45" dirty="0"/>
              <a:t> </a:t>
            </a:r>
            <a:r>
              <a:rPr sz="2800" dirty="0">
                <a:solidFill>
                  <a:srgbClr val="1184C5"/>
                </a:solidFill>
              </a:rPr>
              <a:t>EXPORT</a:t>
            </a:r>
            <a:r>
              <a:rPr sz="2800" spc="-55" dirty="0">
                <a:solidFill>
                  <a:srgbClr val="1184C5"/>
                </a:solidFill>
              </a:rPr>
              <a:t> </a:t>
            </a:r>
            <a:r>
              <a:rPr sz="2800" spc="-10" dirty="0">
                <a:solidFill>
                  <a:srgbClr val="1184C5"/>
                </a:solidFill>
              </a:rPr>
              <a:t>COUNTRIES</a:t>
            </a:r>
          </a:p>
        </p:txBody>
      </p:sp>
      <p:sp>
        <p:nvSpPr>
          <p:cNvPr id="54" name="object 6">
            <a:extLst>
              <a:ext uri="{FF2B5EF4-FFF2-40B4-BE49-F238E27FC236}">
                <a16:creationId xmlns:a16="http://schemas.microsoft.com/office/drawing/2014/main" id="{CB9CA3A2-7D5D-44AC-9B2A-580BB7474F1A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  <p:pic>
        <p:nvPicPr>
          <p:cNvPr id="55" name="object 7">
            <a:extLst>
              <a:ext uri="{FF2B5EF4-FFF2-40B4-BE49-F238E27FC236}">
                <a16:creationId xmlns:a16="http://schemas.microsoft.com/office/drawing/2014/main" id="{4B106E19-6615-43B1-9B9B-18C000FF973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1596" y="1527047"/>
            <a:ext cx="751958" cy="1445520"/>
          </a:xfrm>
          <a:prstGeom prst="rect">
            <a:avLst/>
          </a:prstGeom>
        </p:spPr>
      </p:pic>
      <p:pic>
        <p:nvPicPr>
          <p:cNvPr id="56" name="object 8">
            <a:extLst>
              <a:ext uri="{FF2B5EF4-FFF2-40B4-BE49-F238E27FC236}">
                <a16:creationId xmlns:a16="http://schemas.microsoft.com/office/drawing/2014/main" id="{3FE721DD-8789-4A53-B350-0EC39E72A93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6468" y="3429000"/>
            <a:ext cx="1289304" cy="708660"/>
          </a:xfrm>
          <a:prstGeom prst="rect">
            <a:avLst/>
          </a:prstGeom>
        </p:spPr>
      </p:pic>
      <p:pic>
        <p:nvPicPr>
          <p:cNvPr id="57" name="object 9">
            <a:extLst>
              <a:ext uri="{FF2B5EF4-FFF2-40B4-BE49-F238E27FC236}">
                <a16:creationId xmlns:a16="http://schemas.microsoft.com/office/drawing/2014/main" id="{1079310D-E023-4E7D-8333-2A0B695E1D9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90800" y="1772411"/>
            <a:ext cx="1999488" cy="653796"/>
          </a:xfrm>
          <a:prstGeom prst="rect">
            <a:avLst/>
          </a:prstGeom>
        </p:spPr>
      </p:pic>
      <p:pic>
        <p:nvPicPr>
          <p:cNvPr id="58" name="object 10">
            <a:extLst>
              <a:ext uri="{FF2B5EF4-FFF2-40B4-BE49-F238E27FC236}">
                <a16:creationId xmlns:a16="http://schemas.microsoft.com/office/drawing/2014/main" id="{6FE83864-7B69-449B-AB4A-85F9DF6A2300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865120" y="3025139"/>
            <a:ext cx="1733802" cy="1708404"/>
          </a:xfrm>
          <a:prstGeom prst="rect">
            <a:avLst/>
          </a:prstGeom>
        </p:spPr>
      </p:pic>
      <p:pic>
        <p:nvPicPr>
          <p:cNvPr id="59" name="object 11">
            <a:extLst>
              <a:ext uri="{FF2B5EF4-FFF2-40B4-BE49-F238E27FC236}">
                <a16:creationId xmlns:a16="http://schemas.microsoft.com/office/drawing/2014/main" id="{56BB3E20-8CFC-4067-BA97-BEC0F6D456A7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16879" y="3393947"/>
            <a:ext cx="2788920" cy="1066800"/>
          </a:xfrm>
          <a:prstGeom prst="rect">
            <a:avLst/>
          </a:prstGeom>
        </p:spPr>
      </p:pic>
      <p:pic>
        <p:nvPicPr>
          <p:cNvPr id="60" name="object 12">
            <a:extLst>
              <a:ext uri="{FF2B5EF4-FFF2-40B4-BE49-F238E27FC236}">
                <a16:creationId xmlns:a16="http://schemas.microsoft.com/office/drawing/2014/main" id="{29F45AD9-1A45-4463-8175-E0B9861E3627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229600" y="1546860"/>
            <a:ext cx="1028447" cy="1029448"/>
          </a:xfrm>
          <a:prstGeom prst="rect">
            <a:avLst/>
          </a:prstGeom>
        </p:spPr>
      </p:pic>
      <p:pic>
        <p:nvPicPr>
          <p:cNvPr id="61" name="object 13">
            <a:extLst>
              <a:ext uri="{FF2B5EF4-FFF2-40B4-BE49-F238E27FC236}">
                <a16:creationId xmlns:a16="http://schemas.microsoft.com/office/drawing/2014/main" id="{1EA2B0D8-D44B-448E-AF60-67AFE2CC9EA1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103926" y="3525820"/>
            <a:ext cx="1912367" cy="557936"/>
          </a:xfrm>
          <a:prstGeom prst="rect">
            <a:avLst/>
          </a:prstGeom>
        </p:spPr>
      </p:pic>
      <p:pic>
        <p:nvPicPr>
          <p:cNvPr id="62" name="object 14">
            <a:extLst>
              <a:ext uri="{FF2B5EF4-FFF2-40B4-BE49-F238E27FC236}">
                <a16:creationId xmlns:a16="http://schemas.microsoft.com/office/drawing/2014/main" id="{F9E802C9-3BCB-49BC-9778-7904EF56B017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37260" y="5241902"/>
            <a:ext cx="2851645" cy="826404"/>
          </a:xfrm>
          <a:prstGeom prst="rect">
            <a:avLst/>
          </a:prstGeom>
        </p:spPr>
      </p:pic>
      <p:pic>
        <p:nvPicPr>
          <p:cNvPr id="63" name="object 15">
            <a:extLst>
              <a:ext uri="{FF2B5EF4-FFF2-40B4-BE49-F238E27FC236}">
                <a16:creationId xmlns:a16="http://schemas.microsoft.com/office/drawing/2014/main" id="{7BB2920C-CD74-49E5-BB6F-B88DE7A8DA11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410200" y="1831848"/>
            <a:ext cx="1822704" cy="647700"/>
          </a:xfrm>
          <a:prstGeom prst="rect">
            <a:avLst/>
          </a:prstGeom>
        </p:spPr>
      </p:pic>
      <p:pic>
        <p:nvPicPr>
          <p:cNvPr id="64" name="object 16">
            <a:extLst>
              <a:ext uri="{FF2B5EF4-FFF2-40B4-BE49-F238E27FC236}">
                <a16:creationId xmlns:a16="http://schemas.microsoft.com/office/drawing/2014/main" id="{627DD55E-8C83-4BF8-90E1-041B8E752FC3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805182" y="5436108"/>
            <a:ext cx="2591161" cy="456854"/>
          </a:xfrm>
          <a:prstGeom prst="rect">
            <a:avLst/>
          </a:prstGeom>
        </p:spPr>
      </p:pic>
      <p:pic>
        <p:nvPicPr>
          <p:cNvPr id="65" name="object 17">
            <a:extLst>
              <a:ext uri="{FF2B5EF4-FFF2-40B4-BE49-F238E27FC236}">
                <a16:creationId xmlns:a16="http://schemas.microsoft.com/office/drawing/2014/main" id="{1D30D9D4-4F00-4847-8F57-0EE5B0565344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868411" y="4757928"/>
            <a:ext cx="3532632" cy="13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436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8503" y="1632648"/>
            <a:ext cx="4827270" cy="4827270"/>
            <a:chOff x="168503" y="1632648"/>
            <a:chExt cx="4827270" cy="48272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02230" y="2178049"/>
              <a:ext cx="1847849" cy="184772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8111" y="3122167"/>
              <a:ext cx="1847723" cy="18477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3917" y="4066412"/>
              <a:ext cx="1847799" cy="18477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3917" y="2178049"/>
              <a:ext cx="1847799" cy="18477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02230" y="4066412"/>
              <a:ext cx="1847849" cy="18477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7502" y="1632648"/>
              <a:ext cx="1448943" cy="14488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46474" y="3321557"/>
              <a:ext cx="1448917" cy="14489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57502" y="5010530"/>
              <a:ext cx="1448943" cy="14490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8503" y="3321557"/>
              <a:ext cx="1448968" cy="1448942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5428488" y="1752600"/>
            <a:ext cx="466725" cy="464820"/>
            <a:chOff x="5428488" y="1752600"/>
            <a:chExt cx="466725" cy="464820"/>
          </a:xfrm>
        </p:grpSpPr>
        <p:sp>
          <p:nvSpPr>
            <p:cNvPr id="13" name="object 13"/>
            <p:cNvSpPr/>
            <p:nvPr/>
          </p:nvSpPr>
          <p:spPr>
            <a:xfrm>
              <a:off x="5428488" y="1752600"/>
              <a:ext cx="466725" cy="464820"/>
            </a:xfrm>
            <a:custGeom>
              <a:avLst/>
              <a:gdLst/>
              <a:ahLst/>
              <a:cxnLst/>
              <a:rect l="l" t="t" r="r" b="b"/>
              <a:pathLst>
                <a:path w="466725" h="464819">
                  <a:moveTo>
                    <a:pt x="466343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466343" y="464820"/>
                  </a:lnTo>
                  <a:lnTo>
                    <a:pt x="466343" y="0"/>
                  </a:lnTo>
                  <a:close/>
                </a:path>
              </a:pathLst>
            </a:custGeom>
            <a:solidFill>
              <a:srgbClr val="118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80304" y="1805939"/>
              <a:ext cx="359663" cy="359663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5431535" y="519683"/>
            <a:ext cx="464820" cy="466725"/>
            <a:chOff x="5431535" y="519683"/>
            <a:chExt cx="464820" cy="466725"/>
          </a:xfrm>
        </p:grpSpPr>
        <p:sp>
          <p:nvSpPr>
            <p:cNvPr id="16" name="object 16"/>
            <p:cNvSpPr/>
            <p:nvPr/>
          </p:nvSpPr>
          <p:spPr>
            <a:xfrm>
              <a:off x="5431535" y="519683"/>
              <a:ext cx="464820" cy="466725"/>
            </a:xfrm>
            <a:custGeom>
              <a:avLst/>
              <a:gdLst/>
              <a:ahLst/>
              <a:cxnLst/>
              <a:rect l="l" t="t" r="r" b="b"/>
              <a:pathLst>
                <a:path w="464820" h="466725">
                  <a:moveTo>
                    <a:pt x="464820" y="0"/>
                  </a:moveTo>
                  <a:lnTo>
                    <a:pt x="0" y="0"/>
                  </a:lnTo>
                  <a:lnTo>
                    <a:pt x="0" y="466344"/>
                  </a:lnTo>
                  <a:lnTo>
                    <a:pt x="464820" y="466344"/>
                  </a:lnTo>
                  <a:lnTo>
                    <a:pt x="464820" y="0"/>
                  </a:lnTo>
                  <a:close/>
                </a:path>
              </a:pathLst>
            </a:custGeom>
            <a:solidFill>
              <a:srgbClr val="118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84875" y="573023"/>
              <a:ext cx="359663" cy="359663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998209" y="421407"/>
            <a:ext cx="6031230" cy="5641929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935"/>
              </a:spcBef>
            </a:pPr>
            <a:r>
              <a:rPr sz="1600" b="1" spc="-20" dirty="0">
                <a:latin typeface="Cambria"/>
                <a:cs typeface="Cambria"/>
              </a:rPr>
              <a:t>Technology</a:t>
            </a:r>
            <a:r>
              <a:rPr sz="1600" b="1" dirty="0">
                <a:latin typeface="Cambria"/>
                <a:cs typeface="Cambria"/>
              </a:rPr>
              <a:t> &amp;</a:t>
            </a:r>
            <a:r>
              <a:rPr sz="1600" b="1" spc="-15" dirty="0">
                <a:latin typeface="Cambria"/>
                <a:cs typeface="Cambria"/>
              </a:rPr>
              <a:t> </a:t>
            </a:r>
            <a:r>
              <a:rPr sz="1600" b="1" spc="-10" dirty="0">
                <a:latin typeface="Cambria"/>
                <a:cs typeface="Cambria"/>
              </a:rPr>
              <a:t>Production:</a:t>
            </a:r>
            <a:endParaRPr sz="1600" dirty="0">
              <a:latin typeface="Cambria"/>
              <a:cs typeface="Cambria"/>
            </a:endParaRPr>
          </a:p>
          <a:p>
            <a:pPr marL="468630" indent="-325755">
              <a:lnSpc>
                <a:spcPct val="100000"/>
              </a:lnSpc>
              <a:spcBef>
                <a:spcPts val="740"/>
              </a:spcBef>
              <a:buFont typeface="Wingdings"/>
              <a:buChar char=""/>
              <a:tabLst>
                <a:tab pos="468630" algn="l"/>
              </a:tabLst>
            </a:pPr>
            <a:r>
              <a:rPr sz="1400" spc="-10" dirty="0">
                <a:latin typeface="Cambria"/>
                <a:cs typeface="Cambria"/>
              </a:rPr>
              <a:t>Production</a:t>
            </a:r>
            <a:r>
              <a:rPr sz="1400" spc="-5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Management headed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by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industrial</a:t>
            </a:r>
            <a:r>
              <a:rPr sz="1400" spc="-3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engineering</a:t>
            </a:r>
            <a:r>
              <a:rPr sz="1400" spc="-1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team.</a:t>
            </a:r>
            <a:endParaRPr sz="1400" dirty="0">
              <a:latin typeface="Cambria"/>
              <a:cs typeface="Cambria"/>
            </a:endParaRPr>
          </a:p>
          <a:p>
            <a:pPr marL="468630" indent="-325755">
              <a:lnSpc>
                <a:spcPct val="100000"/>
              </a:lnSpc>
              <a:buFont typeface="Wingdings"/>
              <a:buChar char=""/>
              <a:tabLst>
                <a:tab pos="468630" algn="l"/>
              </a:tabLst>
            </a:pPr>
            <a:r>
              <a:rPr sz="1400" dirty="0">
                <a:latin typeface="Cambria"/>
                <a:cs typeface="Cambria"/>
              </a:rPr>
              <a:t>Sophisticated</a:t>
            </a:r>
            <a:r>
              <a:rPr sz="1400" spc="-5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technology,</a:t>
            </a:r>
            <a:r>
              <a:rPr sz="1400" spc="-5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machinery</a:t>
            </a:r>
            <a:r>
              <a:rPr sz="1400" spc="-5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&amp;</a:t>
            </a:r>
            <a:r>
              <a:rPr sz="1400" spc="-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equipment</a:t>
            </a:r>
            <a:r>
              <a:rPr sz="1400" spc="-40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acquired.</a:t>
            </a:r>
            <a:endParaRPr sz="1400" dirty="0">
              <a:latin typeface="Cambria"/>
              <a:cs typeface="Cambria"/>
            </a:endParaRPr>
          </a:p>
          <a:p>
            <a:pPr marL="429259" indent="-286385">
              <a:lnSpc>
                <a:spcPct val="100000"/>
              </a:lnSpc>
              <a:buFont typeface="Wingdings"/>
              <a:buChar char=""/>
              <a:tabLst>
                <a:tab pos="429259" algn="l"/>
              </a:tabLst>
            </a:pPr>
            <a:r>
              <a:rPr sz="1400" spc="-10" dirty="0">
                <a:latin typeface="Cambria"/>
                <a:cs typeface="Cambria"/>
              </a:rPr>
              <a:t>Production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process</a:t>
            </a:r>
            <a:r>
              <a:rPr sz="1400" spc="-2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technology</a:t>
            </a:r>
            <a:r>
              <a:rPr sz="1400" spc="-4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acquired</a:t>
            </a:r>
            <a:endParaRPr sz="1400" dirty="0">
              <a:latin typeface="Cambria"/>
              <a:cs typeface="Cambria"/>
            </a:endParaRPr>
          </a:p>
          <a:p>
            <a:pPr marL="429259" indent="-286385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429259" algn="l"/>
              </a:tabLst>
            </a:pPr>
            <a:r>
              <a:rPr sz="1400" dirty="0">
                <a:latin typeface="Cambria"/>
                <a:cs typeface="Cambria"/>
              </a:rPr>
              <a:t>Employment,</a:t>
            </a:r>
            <a:r>
              <a:rPr sz="1400" spc="-4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training</a:t>
            </a:r>
            <a:r>
              <a:rPr sz="1400" spc="-2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&amp;</a:t>
            </a:r>
            <a:r>
              <a:rPr sz="1400" spc="-2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human</a:t>
            </a:r>
            <a:r>
              <a:rPr sz="1400" spc="-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resource</a:t>
            </a:r>
            <a:r>
              <a:rPr sz="1400" spc="-2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development</a:t>
            </a:r>
            <a:r>
              <a:rPr sz="1400" spc="-4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schemes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executed.</a:t>
            </a:r>
            <a:endParaRPr sz="1400" dirty="0">
              <a:latin typeface="Cambria"/>
              <a:cs typeface="Cambria"/>
            </a:endParaRPr>
          </a:p>
          <a:p>
            <a:pPr marL="29845">
              <a:lnSpc>
                <a:spcPct val="100000"/>
              </a:lnSpc>
              <a:spcBef>
                <a:spcPts val="869"/>
              </a:spcBef>
            </a:pPr>
            <a:r>
              <a:rPr sz="1600" b="1" spc="-20" dirty="0">
                <a:latin typeface="Cambria"/>
                <a:cs typeface="Cambria"/>
              </a:rPr>
              <a:t>Technology</a:t>
            </a:r>
            <a:r>
              <a:rPr sz="1600" b="1" dirty="0">
                <a:latin typeface="Cambria"/>
                <a:cs typeface="Cambria"/>
              </a:rPr>
              <a:t> &amp;</a:t>
            </a:r>
            <a:r>
              <a:rPr sz="1600" b="1" spc="-15" dirty="0">
                <a:latin typeface="Cambria"/>
                <a:cs typeface="Cambria"/>
              </a:rPr>
              <a:t> </a:t>
            </a:r>
            <a:r>
              <a:rPr sz="1600" b="1" spc="-10" dirty="0">
                <a:latin typeface="Cambria"/>
                <a:cs typeface="Cambria"/>
              </a:rPr>
              <a:t>System:</a:t>
            </a:r>
            <a:endParaRPr sz="1600" dirty="0">
              <a:latin typeface="Cambria"/>
              <a:cs typeface="Cambria"/>
            </a:endParaRPr>
          </a:p>
          <a:p>
            <a:pPr marL="66040">
              <a:lnSpc>
                <a:spcPct val="100000"/>
              </a:lnSpc>
              <a:spcBef>
                <a:spcPts val="740"/>
              </a:spcBef>
            </a:pPr>
            <a:r>
              <a:rPr sz="1400" dirty="0">
                <a:latin typeface="Cambria"/>
                <a:cs typeface="Cambria"/>
              </a:rPr>
              <a:t>All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hardware</a:t>
            </a:r>
            <a:r>
              <a:rPr sz="1400" spc="-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/</a:t>
            </a:r>
            <a:r>
              <a:rPr sz="1400" spc="-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software</a:t>
            </a:r>
            <a:r>
              <a:rPr sz="1400" spc="-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–</a:t>
            </a:r>
            <a:r>
              <a:rPr sz="1400" spc="-2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in</a:t>
            </a:r>
            <a:r>
              <a:rPr sz="1400" spc="-1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place.</a:t>
            </a:r>
            <a:endParaRPr sz="1400" dirty="0">
              <a:latin typeface="Cambria"/>
              <a:cs typeface="Cambria"/>
            </a:endParaRPr>
          </a:p>
          <a:p>
            <a:pPr marL="392430" indent="-326390">
              <a:lnSpc>
                <a:spcPct val="100000"/>
              </a:lnSpc>
              <a:buFont typeface="Wingdings"/>
              <a:buChar char=""/>
              <a:tabLst>
                <a:tab pos="392430" algn="l"/>
              </a:tabLst>
            </a:pPr>
            <a:r>
              <a:rPr sz="1400" dirty="0">
                <a:latin typeface="Cambria"/>
                <a:cs typeface="Cambria"/>
              </a:rPr>
              <a:t>E-mail</a:t>
            </a:r>
            <a:r>
              <a:rPr sz="1400" spc="-2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for</a:t>
            </a:r>
            <a:r>
              <a:rPr sz="1400" spc="-2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communication</a:t>
            </a:r>
            <a:r>
              <a:rPr sz="1400" spc="-3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with</a:t>
            </a:r>
            <a:r>
              <a:rPr sz="1400" spc="-20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overseas</a:t>
            </a:r>
            <a:r>
              <a:rPr sz="1400" spc="-2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&amp;</a:t>
            </a:r>
            <a:r>
              <a:rPr sz="1400" spc="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regional</a:t>
            </a:r>
            <a:r>
              <a:rPr sz="1400" spc="-2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offices.</a:t>
            </a:r>
            <a:endParaRPr sz="1400" dirty="0">
              <a:latin typeface="Cambria"/>
              <a:cs typeface="Cambria"/>
            </a:endParaRPr>
          </a:p>
          <a:p>
            <a:pPr marL="351155" marR="5080" indent="-285750" algn="just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352425" algn="l"/>
              </a:tabLst>
            </a:pPr>
            <a:r>
              <a:rPr sz="1400" dirty="0">
                <a:latin typeface="Cambria"/>
                <a:cs typeface="Cambria"/>
              </a:rPr>
              <a:t>LAN</a:t>
            </a:r>
            <a:r>
              <a:rPr sz="1400" spc="5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Server</a:t>
            </a:r>
            <a:r>
              <a:rPr sz="1400" spc="5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Pentium</a:t>
            </a:r>
            <a:r>
              <a:rPr sz="1400" spc="5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III</a:t>
            </a:r>
            <a:r>
              <a:rPr sz="1400" spc="6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500</a:t>
            </a:r>
            <a:r>
              <a:rPr sz="1400" spc="6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MHz</a:t>
            </a:r>
            <a:r>
              <a:rPr sz="1400" spc="5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PC</a:t>
            </a:r>
            <a:r>
              <a:rPr sz="1400" spc="6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Server</a:t>
            </a:r>
            <a:r>
              <a:rPr sz="1400" spc="5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with</a:t>
            </a:r>
            <a:r>
              <a:rPr sz="1400" spc="7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2x9.1</a:t>
            </a:r>
            <a:r>
              <a:rPr sz="1400" spc="6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GB</a:t>
            </a:r>
            <a:r>
              <a:rPr sz="1400" spc="5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SCSI-</a:t>
            </a:r>
            <a:r>
              <a:rPr sz="1400" dirty="0">
                <a:latin typeface="Cambria"/>
                <a:cs typeface="Cambria"/>
              </a:rPr>
              <a:t>3</a:t>
            </a:r>
            <a:r>
              <a:rPr sz="1400" spc="6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HD,</a:t>
            </a:r>
            <a:r>
              <a:rPr sz="1400" spc="60" dirty="0">
                <a:latin typeface="Cambria"/>
                <a:cs typeface="Cambria"/>
              </a:rPr>
              <a:t> </a:t>
            </a:r>
            <a:r>
              <a:rPr sz="1400" spc="-25" dirty="0">
                <a:latin typeface="Cambria"/>
                <a:cs typeface="Cambria"/>
              </a:rPr>
              <a:t>256 	</a:t>
            </a:r>
            <a:r>
              <a:rPr sz="1400" dirty="0">
                <a:latin typeface="Cambria"/>
                <a:cs typeface="Cambria"/>
              </a:rPr>
              <a:t>MB</a:t>
            </a:r>
            <a:r>
              <a:rPr sz="1400" spc="8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RAM.</a:t>
            </a:r>
            <a:r>
              <a:rPr sz="1400" spc="8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New</a:t>
            </a:r>
            <a:r>
              <a:rPr sz="1400" spc="10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LAN</a:t>
            </a:r>
            <a:r>
              <a:rPr sz="1400" spc="8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Server</a:t>
            </a:r>
            <a:r>
              <a:rPr sz="1400" spc="9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Xeon</a:t>
            </a:r>
            <a:r>
              <a:rPr sz="1400" spc="9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3.2</a:t>
            </a:r>
            <a:r>
              <a:rPr sz="1400" spc="8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GHZ</a:t>
            </a:r>
            <a:r>
              <a:rPr sz="1400" spc="9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1BM</a:t>
            </a:r>
            <a:r>
              <a:rPr sz="1400" spc="9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Series</a:t>
            </a:r>
            <a:r>
              <a:rPr sz="1400" spc="8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226</a:t>
            </a:r>
            <a:r>
              <a:rPr sz="1400" spc="9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with</a:t>
            </a:r>
            <a:r>
              <a:rPr sz="1400" spc="10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4</a:t>
            </a:r>
            <a:r>
              <a:rPr sz="1400" spc="9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X</a:t>
            </a:r>
            <a:r>
              <a:rPr sz="1400" spc="8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73</a:t>
            </a:r>
            <a:r>
              <a:rPr sz="1400" spc="85" dirty="0">
                <a:latin typeface="Cambria"/>
                <a:cs typeface="Cambria"/>
              </a:rPr>
              <a:t> </a:t>
            </a:r>
            <a:r>
              <a:rPr sz="1400" spc="-25" dirty="0">
                <a:latin typeface="Cambria"/>
                <a:cs typeface="Cambria"/>
              </a:rPr>
              <a:t>GB. 	</a:t>
            </a:r>
            <a:r>
              <a:rPr sz="1400" dirty="0">
                <a:latin typeface="Cambria"/>
                <a:cs typeface="Cambria"/>
              </a:rPr>
              <a:t>SCSI</a:t>
            </a:r>
            <a:r>
              <a:rPr sz="1400" spc="-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HDD</a:t>
            </a:r>
            <a:r>
              <a:rPr sz="1400" spc="-20" dirty="0">
                <a:latin typeface="Cambria"/>
                <a:cs typeface="Cambria"/>
              </a:rPr>
              <a:t> </a:t>
            </a:r>
            <a:r>
              <a:rPr sz="1400" spc="-40" dirty="0">
                <a:latin typeface="Cambria"/>
                <a:cs typeface="Cambria"/>
              </a:rPr>
              <a:t>DAT</a:t>
            </a:r>
            <a:r>
              <a:rPr sz="1400" spc="-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72,</a:t>
            </a:r>
            <a:r>
              <a:rPr sz="1400" spc="-2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2GB</a:t>
            </a:r>
            <a:r>
              <a:rPr sz="1400" spc="-20" dirty="0">
                <a:latin typeface="Cambria"/>
                <a:cs typeface="Cambria"/>
              </a:rPr>
              <a:t> RAM.</a:t>
            </a:r>
            <a:endParaRPr sz="1400" dirty="0">
              <a:latin typeface="Cambria"/>
              <a:cs typeface="Cambria"/>
            </a:endParaRPr>
          </a:p>
          <a:p>
            <a:pPr marL="352425" indent="-286385">
              <a:lnSpc>
                <a:spcPct val="100000"/>
              </a:lnSpc>
              <a:buFont typeface="Wingdings"/>
              <a:buChar char=""/>
              <a:tabLst>
                <a:tab pos="352425" algn="l"/>
              </a:tabLst>
            </a:pPr>
            <a:r>
              <a:rPr sz="1400" dirty="0">
                <a:latin typeface="Cambria"/>
                <a:cs typeface="Cambria"/>
              </a:rPr>
              <a:t>Digital</a:t>
            </a:r>
            <a:r>
              <a:rPr sz="1400" spc="-5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Audiotape</a:t>
            </a:r>
            <a:r>
              <a:rPr sz="1400" spc="-35" dirty="0">
                <a:latin typeface="Cambria"/>
                <a:cs typeface="Cambria"/>
              </a:rPr>
              <a:t> </a:t>
            </a:r>
            <a:r>
              <a:rPr sz="1400" spc="-25" dirty="0">
                <a:latin typeface="Cambria"/>
                <a:cs typeface="Cambria"/>
              </a:rPr>
              <a:t>(DAT</a:t>
            </a:r>
            <a:r>
              <a:rPr sz="1400" spc="-4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8)</a:t>
            </a:r>
            <a:r>
              <a:rPr sz="1400" spc="-1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–</a:t>
            </a:r>
            <a:r>
              <a:rPr sz="1400" spc="-2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Data</a:t>
            </a:r>
            <a:r>
              <a:rPr sz="1400" spc="-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backup.</a:t>
            </a:r>
            <a:endParaRPr sz="1400" dirty="0">
              <a:latin typeface="Cambria"/>
              <a:cs typeface="Cambria"/>
            </a:endParaRPr>
          </a:p>
          <a:p>
            <a:pPr marL="352425" indent="-286385">
              <a:lnSpc>
                <a:spcPct val="100000"/>
              </a:lnSpc>
              <a:buFont typeface="Wingdings"/>
              <a:buChar char=""/>
              <a:tabLst>
                <a:tab pos="352425" algn="l"/>
                <a:tab pos="1052195" algn="l"/>
                <a:tab pos="1812289" algn="l"/>
                <a:tab pos="3012440" algn="l"/>
                <a:tab pos="3949700" algn="l"/>
                <a:tab pos="4957445" algn="l"/>
                <a:tab pos="5732780" algn="l"/>
              </a:tabLst>
            </a:pPr>
            <a:r>
              <a:rPr sz="1400" spc="-10" dirty="0">
                <a:latin typeface="Cambria"/>
                <a:cs typeface="Cambria"/>
              </a:rPr>
              <a:t>System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-10" dirty="0">
                <a:latin typeface="Cambria"/>
                <a:cs typeface="Cambria"/>
              </a:rPr>
              <a:t>Analyst,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-10" dirty="0">
                <a:latin typeface="Cambria"/>
                <a:cs typeface="Cambria"/>
              </a:rPr>
              <a:t>Programmers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-10" dirty="0">
                <a:latin typeface="Cambria"/>
                <a:cs typeface="Cambria"/>
              </a:rPr>
              <a:t>employed,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-10" dirty="0">
                <a:latin typeface="Cambria"/>
                <a:cs typeface="Cambria"/>
              </a:rPr>
              <a:t>Developing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-10" dirty="0">
                <a:latin typeface="Cambria"/>
                <a:cs typeface="Cambria"/>
              </a:rPr>
              <a:t>Systems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-25" dirty="0">
                <a:latin typeface="Cambria"/>
                <a:cs typeface="Cambria"/>
              </a:rPr>
              <a:t>and</a:t>
            </a:r>
            <a:endParaRPr sz="1400" dirty="0">
              <a:latin typeface="Cambria"/>
              <a:cs typeface="Cambria"/>
            </a:endParaRPr>
          </a:p>
          <a:p>
            <a:pPr marL="352425">
              <a:lnSpc>
                <a:spcPct val="100000"/>
              </a:lnSpc>
            </a:pPr>
            <a:r>
              <a:rPr sz="1400" dirty="0">
                <a:latin typeface="Cambria"/>
                <a:cs typeface="Cambria"/>
              </a:rPr>
              <a:t>Designing</a:t>
            </a:r>
            <a:r>
              <a:rPr sz="1400" spc="-4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need</a:t>
            </a:r>
            <a:r>
              <a:rPr sz="1400" spc="-2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based</a:t>
            </a:r>
            <a:r>
              <a:rPr sz="1400" spc="-40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software.</a:t>
            </a:r>
            <a:endParaRPr sz="1400" dirty="0">
              <a:latin typeface="Cambria"/>
              <a:cs typeface="Cambria"/>
            </a:endParaRPr>
          </a:p>
          <a:p>
            <a:pPr marL="352425" marR="5080" indent="-287020">
              <a:lnSpc>
                <a:spcPct val="100000"/>
              </a:lnSpc>
              <a:buFont typeface="Wingdings"/>
              <a:buChar char=""/>
              <a:tabLst>
                <a:tab pos="352425" algn="l"/>
              </a:tabLst>
            </a:pPr>
            <a:r>
              <a:rPr sz="1400" dirty="0">
                <a:latin typeface="Cambria"/>
                <a:cs typeface="Cambria"/>
              </a:rPr>
              <a:t>Management</a:t>
            </a:r>
            <a:r>
              <a:rPr sz="1400" spc="5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Reports</a:t>
            </a:r>
            <a:r>
              <a:rPr sz="1400" spc="5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on</a:t>
            </a:r>
            <a:r>
              <a:rPr sz="1400" spc="5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Production,</a:t>
            </a:r>
            <a:r>
              <a:rPr sz="1400" spc="6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Marketing,</a:t>
            </a:r>
            <a:r>
              <a:rPr sz="1400" spc="6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Statutory</a:t>
            </a:r>
            <a:r>
              <a:rPr sz="1400" spc="6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&amp;</a:t>
            </a:r>
            <a:r>
              <a:rPr sz="1400" spc="60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Management </a:t>
            </a:r>
            <a:r>
              <a:rPr sz="1400" dirty="0">
                <a:latin typeface="Cambria"/>
                <a:cs typeface="Cambria"/>
              </a:rPr>
              <a:t>Accounts</a:t>
            </a:r>
            <a:r>
              <a:rPr sz="1400" spc="-5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and</a:t>
            </a:r>
            <a:r>
              <a:rPr sz="1400" spc="-15" dirty="0">
                <a:latin typeface="Cambria"/>
                <a:cs typeface="Cambria"/>
              </a:rPr>
              <a:t> </a:t>
            </a:r>
            <a:r>
              <a:rPr sz="1400" spc="-20" dirty="0">
                <a:latin typeface="Cambria"/>
                <a:cs typeface="Cambria"/>
              </a:rPr>
              <a:t>MIS.</a:t>
            </a:r>
            <a:endParaRPr sz="1400" dirty="0">
              <a:latin typeface="Cambria"/>
              <a:cs typeface="Cambria"/>
            </a:endParaRPr>
          </a:p>
          <a:p>
            <a:pPr marL="352425" indent="-286385">
              <a:lnSpc>
                <a:spcPct val="100000"/>
              </a:lnSpc>
              <a:buFont typeface="Wingdings"/>
              <a:buChar char=""/>
              <a:tabLst>
                <a:tab pos="352425" algn="l"/>
              </a:tabLst>
            </a:pPr>
            <a:r>
              <a:rPr sz="1400" dirty="0">
                <a:latin typeface="Cambria"/>
                <a:cs typeface="Cambria"/>
              </a:rPr>
              <a:t>CCTV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installed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to</a:t>
            </a:r>
            <a:r>
              <a:rPr sz="1400" spc="-2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cover</a:t>
            </a:r>
            <a:r>
              <a:rPr sz="1400" spc="-2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all</a:t>
            </a:r>
            <a:r>
              <a:rPr sz="1400" spc="-2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CT-</a:t>
            </a:r>
            <a:r>
              <a:rPr sz="1400" spc="-75" dirty="0">
                <a:latin typeface="Cambria"/>
                <a:cs typeface="Cambria"/>
              </a:rPr>
              <a:t>PAT</a:t>
            </a:r>
            <a:r>
              <a:rPr sz="1400" spc="-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requirements.</a:t>
            </a:r>
            <a:endParaRPr sz="1400" dirty="0">
              <a:latin typeface="Cambria"/>
              <a:cs typeface="Cambria"/>
            </a:endParaRPr>
          </a:p>
          <a:p>
            <a:pPr marL="352425" indent="-286385">
              <a:lnSpc>
                <a:spcPct val="100000"/>
              </a:lnSpc>
              <a:buFont typeface="Wingdings"/>
              <a:buChar char=""/>
              <a:tabLst>
                <a:tab pos="352425" algn="l"/>
              </a:tabLst>
            </a:pPr>
            <a:r>
              <a:rPr sz="1400" dirty="0">
                <a:latin typeface="Cambria"/>
                <a:cs typeface="Cambria"/>
              </a:rPr>
              <a:t>Latest</a:t>
            </a:r>
            <a:r>
              <a:rPr sz="1400" spc="-45" dirty="0">
                <a:latin typeface="Cambria"/>
                <a:cs typeface="Cambria"/>
              </a:rPr>
              <a:t> </a:t>
            </a:r>
            <a:r>
              <a:rPr sz="1400" spc="-30" dirty="0">
                <a:latin typeface="Cambria"/>
                <a:cs typeface="Cambria"/>
              </a:rPr>
              <a:t>PA</a:t>
            </a:r>
            <a:r>
              <a:rPr sz="1400" spc="-2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system</a:t>
            </a:r>
            <a:r>
              <a:rPr sz="1400" spc="-5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installed</a:t>
            </a:r>
            <a:r>
              <a:rPr sz="1400" spc="-5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to</a:t>
            </a:r>
            <a:r>
              <a:rPr sz="1400" spc="-5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cover</a:t>
            </a:r>
            <a:r>
              <a:rPr sz="1400" spc="-6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entire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production</a:t>
            </a:r>
            <a:r>
              <a:rPr sz="1400" spc="-5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set-</a:t>
            </a:r>
            <a:r>
              <a:rPr sz="1400" spc="-25" dirty="0">
                <a:latin typeface="Cambria"/>
                <a:cs typeface="Cambria"/>
              </a:rPr>
              <a:t>up.</a:t>
            </a:r>
            <a:endParaRPr sz="14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405"/>
              </a:spcBef>
            </a:pPr>
            <a:r>
              <a:rPr sz="1600" b="1" dirty="0">
                <a:latin typeface="Cambria"/>
                <a:cs typeface="Cambria"/>
              </a:rPr>
              <a:t>Auxiliary</a:t>
            </a:r>
            <a:r>
              <a:rPr sz="1600" b="1" spc="-50" dirty="0">
                <a:latin typeface="Cambria"/>
                <a:cs typeface="Cambria"/>
              </a:rPr>
              <a:t> </a:t>
            </a:r>
            <a:r>
              <a:rPr sz="1600" b="1" dirty="0">
                <a:latin typeface="Cambria"/>
                <a:cs typeface="Cambria"/>
              </a:rPr>
              <a:t>/</a:t>
            </a:r>
            <a:r>
              <a:rPr sz="1600" b="1" spc="-50" dirty="0">
                <a:latin typeface="Cambria"/>
                <a:cs typeface="Cambria"/>
              </a:rPr>
              <a:t> </a:t>
            </a:r>
            <a:r>
              <a:rPr sz="1600" b="1" dirty="0">
                <a:latin typeface="Cambria"/>
                <a:cs typeface="Cambria"/>
              </a:rPr>
              <a:t>Capital</a:t>
            </a:r>
            <a:r>
              <a:rPr sz="1600" b="1" spc="-45" dirty="0">
                <a:latin typeface="Cambria"/>
                <a:cs typeface="Cambria"/>
              </a:rPr>
              <a:t> </a:t>
            </a:r>
            <a:r>
              <a:rPr sz="1600" b="1" spc="-10" dirty="0">
                <a:latin typeface="Cambria"/>
                <a:cs typeface="Cambria"/>
              </a:rPr>
              <a:t>machinery:</a:t>
            </a:r>
            <a:endParaRPr sz="1600" dirty="0">
              <a:latin typeface="Cambria"/>
              <a:cs typeface="Cambria"/>
            </a:endParaRPr>
          </a:p>
          <a:p>
            <a:pPr marL="348615" indent="-286385">
              <a:lnSpc>
                <a:spcPct val="100000"/>
              </a:lnSpc>
              <a:buFont typeface="Wingdings"/>
              <a:buChar char=""/>
              <a:tabLst>
                <a:tab pos="348615" algn="l"/>
              </a:tabLst>
            </a:pPr>
            <a:r>
              <a:rPr sz="1400" dirty="0">
                <a:latin typeface="Cambria"/>
                <a:cs typeface="Cambria"/>
              </a:rPr>
              <a:t>Diesel</a:t>
            </a:r>
            <a:r>
              <a:rPr sz="1400" spc="-5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Power</a:t>
            </a:r>
            <a:r>
              <a:rPr sz="1400" spc="-4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Generator</a:t>
            </a:r>
            <a:r>
              <a:rPr sz="1400" spc="-3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–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lang="en-US" sz="1400" spc="-20" dirty="0">
                <a:latin typeface="Cambria"/>
                <a:cs typeface="Cambria"/>
              </a:rPr>
              <a:t>750 </a:t>
            </a:r>
            <a:r>
              <a:rPr sz="1400" spc="-20" dirty="0">
                <a:latin typeface="Cambria"/>
                <a:cs typeface="Cambria"/>
              </a:rPr>
              <a:t>KVA,</a:t>
            </a:r>
            <a:r>
              <a:rPr sz="1400" spc="-55" dirty="0">
                <a:latin typeface="Cambria"/>
                <a:cs typeface="Cambria"/>
              </a:rPr>
              <a:t> </a:t>
            </a:r>
            <a:r>
              <a:rPr lang="en-US" sz="1400" spc="-10" dirty="0" err="1">
                <a:latin typeface="Cambria"/>
                <a:cs typeface="Cambria"/>
              </a:rPr>
              <a:t>Royel</a:t>
            </a:r>
            <a:r>
              <a:rPr sz="1400" spc="-25" dirty="0">
                <a:latin typeface="Cambria"/>
                <a:cs typeface="Cambria"/>
              </a:rPr>
              <a:t>,</a:t>
            </a:r>
            <a:r>
              <a:rPr sz="1400" spc="-35" dirty="0">
                <a:latin typeface="Cambria"/>
                <a:cs typeface="Cambria"/>
              </a:rPr>
              <a:t> </a:t>
            </a:r>
            <a:r>
              <a:rPr lang="en-US" sz="1400" spc="-20" dirty="0">
                <a:latin typeface="Cambria"/>
                <a:cs typeface="Cambria"/>
              </a:rPr>
              <a:t>England</a:t>
            </a:r>
            <a:r>
              <a:rPr sz="1400" spc="-20" dirty="0">
                <a:latin typeface="Cambria"/>
                <a:cs typeface="Cambria"/>
              </a:rPr>
              <a:t>.</a:t>
            </a:r>
            <a:endParaRPr sz="1400" dirty="0">
              <a:latin typeface="Cambria"/>
              <a:cs typeface="Cambria"/>
            </a:endParaRPr>
          </a:p>
          <a:p>
            <a:pPr marL="348615" indent="-286385">
              <a:lnSpc>
                <a:spcPct val="100000"/>
              </a:lnSpc>
              <a:buFont typeface="Wingdings"/>
              <a:buChar char=""/>
              <a:tabLst>
                <a:tab pos="348615" algn="l"/>
              </a:tabLst>
            </a:pPr>
            <a:r>
              <a:rPr sz="1400" dirty="0">
                <a:latin typeface="Cambria"/>
                <a:cs typeface="Cambria"/>
              </a:rPr>
              <a:t>Industrial</a:t>
            </a:r>
            <a:r>
              <a:rPr sz="1400" spc="-45" dirty="0">
                <a:latin typeface="Cambria"/>
                <a:cs typeface="Cambria"/>
              </a:rPr>
              <a:t> </a:t>
            </a:r>
            <a:r>
              <a:rPr lang="en-US" sz="1400" spc="-45" dirty="0">
                <a:latin typeface="Cambria"/>
                <a:cs typeface="Cambria"/>
              </a:rPr>
              <a:t>JUT</a:t>
            </a:r>
            <a:r>
              <a:rPr sz="1400" spc="-2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Fired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spc="-20" dirty="0">
                <a:latin typeface="Cambria"/>
                <a:cs typeface="Cambria"/>
              </a:rPr>
              <a:t>Boiler,</a:t>
            </a:r>
            <a:r>
              <a:rPr sz="1400" spc="-60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1,000kg/</a:t>
            </a:r>
            <a:r>
              <a:rPr sz="1400" spc="-10" dirty="0" err="1">
                <a:latin typeface="Cambria"/>
                <a:cs typeface="Cambria"/>
              </a:rPr>
              <a:t>hr</a:t>
            </a:r>
            <a:r>
              <a:rPr sz="1400" spc="-10" dirty="0">
                <a:latin typeface="Cambria"/>
                <a:cs typeface="Cambria"/>
              </a:rPr>
              <a:t>,</a:t>
            </a:r>
            <a:r>
              <a:rPr lang="en-US" sz="1400" spc="-10" dirty="0">
                <a:latin typeface="Cambria"/>
                <a:cs typeface="Cambria"/>
              </a:rPr>
              <a:t> S M Boiler BD</a:t>
            </a:r>
            <a:r>
              <a:rPr sz="1400" spc="-10" dirty="0">
                <a:latin typeface="Cambria"/>
                <a:cs typeface="Cambria"/>
              </a:rPr>
              <a:t>.</a:t>
            </a:r>
            <a:endParaRPr sz="1400" dirty="0">
              <a:latin typeface="Cambria"/>
              <a:cs typeface="Cambria"/>
            </a:endParaRPr>
          </a:p>
          <a:p>
            <a:pPr marL="348615" indent="-286385">
              <a:lnSpc>
                <a:spcPct val="100000"/>
              </a:lnSpc>
              <a:buFont typeface="Wingdings"/>
              <a:buChar char=""/>
              <a:tabLst>
                <a:tab pos="348615" algn="l"/>
              </a:tabLst>
            </a:pPr>
            <a:r>
              <a:rPr sz="1400" dirty="0">
                <a:latin typeface="Cambria"/>
                <a:cs typeface="Cambria"/>
              </a:rPr>
              <a:t>Industrial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Air</a:t>
            </a:r>
            <a:r>
              <a:rPr sz="1400" spc="-25" dirty="0">
                <a:latin typeface="Cambria"/>
                <a:cs typeface="Cambria"/>
              </a:rPr>
              <a:t> </a:t>
            </a:r>
            <a:r>
              <a:rPr sz="1400" spc="-20" dirty="0">
                <a:latin typeface="Cambria"/>
                <a:cs typeface="Cambria"/>
              </a:rPr>
              <a:t>Compressor,</a:t>
            </a:r>
            <a:r>
              <a:rPr sz="1400" spc="-35" dirty="0">
                <a:latin typeface="Cambria"/>
                <a:cs typeface="Cambria"/>
              </a:rPr>
              <a:t> </a:t>
            </a:r>
            <a:r>
              <a:rPr lang="en-US" sz="1400" spc="-25" dirty="0">
                <a:latin typeface="Cambria"/>
                <a:cs typeface="Cambria"/>
              </a:rPr>
              <a:t>45 KW</a:t>
            </a:r>
            <a:r>
              <a:rPr lang="en-US" sz="1400" spc="-10" dirty="0">
                <a:latin typeface="Cambria"/>
                <a:cs typeface="Cambria"/>
              </a:rPr>
              <a:t>.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85588" y="1438655"/>
            <a:ext cx="144780" cy="4476115"/>
          </a:xfrm>
          <a:custGeom>
            <a:avLst/>
            <a:gdLst/>
            <a:ahLst/>
            <a:cxnLst/>
            <a:rect l="l" t="t" r="r" b="b"/>
            <a:pathLst>
              <a:path w="144779" h="4476115">
                <a:moveTo>
                  <a:pt x="144779" y="0"/>
                </a:moveTo>
                <a:lnTo>
                  <a:pt x="0" y="0"/>
                </a:lnTo>
                <a:lnTo>
                  <a:pt x="0" y="4475988"/>
                </a:lnTo>
                <a:lnTo>
                  <a:pt x="144779" y="4475988"/>
                </a:lnTo>
                <a:lnTo>
                  <a:pt x="14477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565391"/>
            <a:ext cx="12192000" cy="292735"/>
          </a:xfrm>
          <a:custGeom>
            <a:avLst/>
            <a:gdLst/>
            <a:ahLst/>
            <a:cxnLst/>
            <a:rect l="l" t="t" r="r" b="b"/>
            <a:pathLst>
              <a:path w="12192000" h="292734">
                <a:moveTo>
                  <a:pt x="12192000" y="0"/>
                </a:moveTo>
                <a:lnTo>
                  <a:pt x="0" y="0"/>
                </a:lnTo>
                <a:lnTo>
                  <a:pt x="0" y="292608"/>
                </a:lnTo>
                <a:lnTo>
                  <a:pt x="12192000" y="292608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130" y="144501"/>
            <a:ext cx="2676292" cy="29626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399661" y="4793292"/>
            <a:ext cx="453906" cy="447274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169926" y="201929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9976"/>
                </a:moveTo>
                <a:lnTo>
                  <a:pt x="568452" y="569976"/>
                </a:lnTo>
                <a:lnTo>
                  <a:pt x="568452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  <a:path w="736600" h="719455">
                <a:moveTo>
                  <a:pt x="166116" y="719328"/>
                </a:moveTo>
                <a:lnTo>
                  <a:pt x="736092" y="719328"/>
                </a:lnTo>
                <a:lnTo>
                  <a:pt x="736092" y="150875"/>
                </a:lnTo>
                <a:lnTo>
                  <a:pt x="166116" y="150875"/>
                </a:lnTo>
                <a:lnTo>
                  <a:pt x="166116" y="719328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6">
            <a:extLst>
              <a:ext uri="{FF2B5EF4-FFF2-40B4-BE49-F238E27FC236}">
                <a16:creationId xmlns:a16="http://schemas.microsoft.com/office/drawing/2014/main" id="{25D13A8E-A0E8-47E6-A250-F8A8841BB68F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0F9D727F-283E-4488-B923-87F296DB9A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4242" y="203740"/>
            <a:ext cx="3677617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OUR</a:t>
            </a:r>
            <a:r>
              <a:rPr sz="2800" spc="-40" dirty="0"/>
              <a:t> </a:t>
            </a:r>
            <a:r>
              <a:rPr sz="2800" dirty="0"/>
              <a:t>TECHNOLOGY</a:t>
            </a:r>
            <a:r>
              <a:rPr sz="2800" spc="-5" dirty="0"/>
              <a:t> </a:t>
            </a:r>
            <a:br>
              <a:rPr lang="en-US" sz="2800" spc="-5" dirty="0"/>
            </a:br>
            <a:r>
              <a:rPr sz="2800" dirty="0"/>
              <a:t>&amp;</a:t>
            </a:r>
            <a:r>
              <a:rPr sz="2800" spc="-50" dirty="0"/>
              <a:t> </a:t>
            </a:r>
            <a:r>
              <a:rPr sz="2800" spc="-10" dirty="0">
                <a:solidFill>
                  <a:srgbClr val="1184C5"/>
                </a:solidFill>
              </a:rPr>
              <a:t>SYSTEM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8503" y="1632648"/>
            <a:ext cx="4827270" cy="4827270"/>
            <a:chOff x="168503" y="1632648"/>
            <a:chExt cx="4827270" cy="48272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02230" y="2178049"/>
              <a:ext cx="1847849" cy="184772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8111" y="3122167"/>
              <a:ext cx="1847723" cy="18477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3917" y="4066412"/>
              <a:ext cx="1847799" cy="18477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3917" y="2178049"/>
              <a:ext cx="1847799" cy="18477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02230" y="4066412"/>
              <a:ext cx="1847849" cy="18477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7502" y="1632648"/>
              <a:ext cx="1448943" cy="14488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46474" y="3321557"/>
              <a:ext cx="1448917" cy="14489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57502" y="5010530"/>
              <a:ext cx="1448943" cy="14490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8503" y="3321557"/>
              <a:ext cx="1448968" cy="1448942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5428488" y="4693920"/>
            <a:ext cx="466725" cy="464820"/>
            <a:chOff x="5428488" y="4693920"/>
            <a:chExt cx="466725" cy="464820"/>
          </a:xfrm>
        </p:grpSpPr>
        <p:sp>
          <p:nvSpPr>
            <p:cNvPr id="13" name="object 13"/>
            <p:cNvSpPr/>
            <p:nvPr/>
          </p:nvSpPr>
          <p:spPr>
            <a:xfrm>
              <a:off x="5428488" y="4693920"/>
              <a:ext cx="466725" cy="464820"/>
            </a:xfrm>
            <a:custGeom>
              <a:avLst/>
              <a:gdLst/>
              <a:ahLst/>
              <a:cxnLst/>
              <a:rect l="l" t="t" r="r" b="b"/>
              <a:pathLst>
                <a:path w="466725" h="464820">
                  <a:moveTo>
                    <a:pt x="466343" y="0"/>
                  </a:moveTo>
                  <a:lnTo>
                    <a:pt x="0" y="0"/>
                  </a:lnTo>
                  <a:lnTo>
                    <a:pt x="0" y="464819"/>
                  </a:lnTo>
                  <a:lnTo>
                    <a:pt x="466343" y="464819"/>
                  </a:lnTo>
                  <a:lnTo>
                    <a:pt x="466343" y="0"/>
                  </a:lnTo>
                  <a:close/>
                </a:path>
              </a:pathLst>
            </a:custGeom>
            <a:solidFill>
              <a:srgbClr val="118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80304" y="4747260"/>
              <a:ext cx="359663" cy="359663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5428488" y="2386583"/>
            <a:ext cx="466725" cy="464820"/>
            <a:chOff x="5428488" y="2386583"/>
            <a:chExt cx="466725" cy="464820"/>
          </a:xfrm>
        </p:grpSpPr>
        <p:sp>
          <p:nvSpPr>
            <p:cNvPr id="16" name="object 16"/>
            <p:cNvSpPr/>
            <p:nvPr/>
          </p:nvSpPr>
          <p:spPr>
            <a:xfrm>
              <a:off x="5428488" y="2386583"/>
              <a:ext cx="466725" cy="464820"/>
            </a:xfrm>
            <a:custGeom>
              <a:avLst/>
              <a:gdLst/>
              <a:ahLst/>
              <a:cxnLst/>
              <a:rect l="l" t="t" r="r" b="b"/>
              <a:pathLst>
                <a:path w="466725" h="464819">
                  <a:moveTo>
                    <a:pt x="466343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466343" y="464820"/>
                  </a:lnTo>
                  <a:lnTo>
                    <a:pt x="466343" y="0"/>
                  </a:lnTo>
                  <a:close/>
                </a:path>
              </a:pathLst>
            </a:custGeom>
            <a:solidFill>
              <a:srgbClr val="118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80304" y="2438399"/>
              <a:ext cx="359663" cy="359663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998209" y="478288"/>
            <a:ext cx="6031230" cy="5343128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484"/>
              </a:spcBef>
            </a:pPr>
            <a:r>
              <a:rPr sz="1600" b="1" dirty="0">
                <a:latin typeface="Cambria"/>
                <a:cs typeface="Cambria"/>
              </a:rPr>
              <a:t>Financial</a:t>
            </a:r>
            <a:r>
              <a:rPr sz="1600" b="1" spc="-40" dirty="0">
                <a:latin typeface="Cambria"/>
                <a:cs typeface="Cambria"/>
              </a:rPr>
              <a:t> </a:t>
            </a:r>
            <a:r>
              <a:rPr sz="1600" b="1" spc="-10" dirty="0">
                <a:latin typeface="Cambria"/>
                <a:cs typeface="Cambria"/>
              </a:rPr>
              <a:t>Systems</a:t>
            </a:r>
            <a:r>
              <a:rPr sz="1600" b="1" spc="-50" dirty="0">
                <a:latin typeface="Cambria"/>
                <a:cs typeface="Cambria"/>
              </a:rPr>
              <a:t> </a:t>
            </a:r>
            <a:r>
              <a:rPr sz="1600" b="1" dirty="0">
                <a:latin typeface="Cambria"/>
                <a:cs typeface="Cambria"/>
              </a:rPr>
              <a:t>&amp;</a:t>
            </a:r>
            <a:r>
              <a:rPr sz="1600" b="1" spc="-55" dirty="0">
                <a:latin typeface="Cambria"/>
                <a:cs typeface="Cambria"/>
              </a:rPr>
              <a:t> </a:t>
            </a:r>
            <a:r>
              <a:rPr sz="1600" b="1" spc="-10" dirty="0">
                <a:latin typeface="Cambria"/>
                <a:cs typeface="Cambria"/>
              </a:rPr>
              <a:t>Controls:</a:t>
            </a:r>
            <a:endParaRPr sz="1600" dirty="0">
              <a:latin typeface="Cambria"/>
              <a:cs typeface="Cambria"/>
            </a:endParaRPr>
          </a:p>
          <a:p>
            <a:pPr marL="468630" indent="-325755">
              <a:lnSpc>
                <a:spcPct val="100000"/>
              </a:lnSpc>
              <a:spcBef>
                <a:spcPts val="350"/>
              </a:spcBef>
              <a:buFont typeface="Wingdings"/>
              <a:buChar char=""/>
              <a:tabLst>
                <a:tab pos="468630" algn="l"/>
              </a:tabLst>
            </a:pPr>
            <a:r>
              <a:rPr sz="1400" dirty="0">
                <a:latin typeface="Cambria"/>
                <a:cs typeface="Cambria"/>
              </a:rPr>
              <a:t>Budget,</a:t>
            </a:r>
            <a:r>
              <a:rPr sz="1400" spc="-5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Statutory</a:t>
            </a:r>
            <a:r>
              <a:rPr sz="1400" spc="-4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&amp;</a:t>
            </a:r>
            <a:r>
              <a:rPr sz="1400" spc="-2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Management</a:t>
            </a:r>
            <a:r>
              <a:rPr sz="1400" spc="-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Accounts.</a:t>
            </a:r>
            <a:endParaRPr sz="1400" dirty="0">
              <a:latin typeface="Cambria"/>
              <a:cs typeface="Cambria"/>
            </a:endParaRPr>
          </a:p>
          <a:p>
            <a:pPr marL="429259" indent="-286385">
              <a:lnSpc>
                <a:spcPct val="100000"/>
              </a:lnSpc>
              <a:buFont typeface="Wingdings"/>
              <a:buChar char=""/>
              <a:tabLst>
                <a:tab pos="429259" algn="l"/>
              </a:tabLst>
            </a:pPr>
            <a:r>
              <a:rPr sz="1400" spc="-10" dirty="0">
                <a:latin typeface="Cambria"/>
                <a:cs typeface="Cambria"/>
              </a:rPr>
              <a:t>Periodical</a:t>
            </a:r>
            <a:r>
              <a:rPr sz="1400" spc="-5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Internal</a:t>
            </a:r>
            <a:r>
              <a:rPr sz="1400" spc="-2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&amp;</a:t>
            </a:r>
            <a:r>
              <a:rPr sz="1400" spc="-2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Annual</a:t>
            </a:r>
            <a:r>
              <a:rPr sz="1400" spc="-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External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Audit.</a:t>
            </a:r>
            <a:endParaRPr sz="1400" dirty="0">
              <a:latin typeface="Cambria"/>
              <a:cs typeface="Cambria"/>
            </a:endParaRPr>
          </a:p>
          <a:p>
            <a:pPr marL="429259" indent="-286385">
              <a:lnSpc>
                <a:spcPct val="100000"/>
              </a:lnSpc>
              <a:buFont typeface="Wingdings"/>
              <a:buChar char=""/>
              <a:tabLst>
                <a:tab pos="429259" algn="l"/>
              </a:tabLst>
            </a:pPr>
            <a:r>
              <a:rPr sz="1400" dirty="0">
                <a:latin typeface="Cambria"/>
                <a:cs typeface="Cambria"/>
              </a:rPr>
              <a:t>Level</a:t>
            </a:r>
            <a:r>
              <a:rPr sz="1400" spc="-4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of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Authorities</a:t>
            </a:r>
            <a:r>
              <a:rPr sz="1400" spc="-5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&amp;</a:t>
            </a:r>
            <a:r>
              <a:rPr sz="1400" spc="-2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Compliance.</a:t>
            </a:r>
            <a:endParaRPr sz="1400" dirty="0">
              <a:latin typeface="Cambria"/>
              <a:cs typeface="Cambria"/>
            </a:endParaRPr>
          </a:p>
          <a:p>
            <a:pPr marL="429259" marR="67945" indent="-287020">
              <a:lnSpc>
                <a:spcPct val="100000"/>
              </a:lnSpc>
              <a:buFont typeface="Wingdings"/>
              <a:buChar char=""/>
              <a:tabLst>
                <a:tab pos="429259" algn="l"/>
              </a:tabLst>
            </a:pPr>
            <a:r>
              <a:rPr sz="1400" spc="-10" dirty="0">
                <a:latin typeface="Cambria"/>
                <a:cs typeface="Cambria"/>
              </a:rPr>
              <a:t>Documentation,</a:t>
            </a:r>
            <a:r>
              <a:rPr sz="1400" spc="-2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Recording</a:t>
            </a:r>
            <a:r>
              <a:rPr sz="1400" spc="-3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&amp;</a:t>
            </a:r>
            <a:r>
              <a:rPr sz="1400" spc="1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Controls</a:t>
            </a:r>
            <a:r>
              <a:rPr sz="1400" spc="-2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with</a:t>
            </a:r>
            <a:r>
              <a:rPr sz="1400" spc="-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full</a:t>
            </a:r>
            <a:r>
              <a:rPr sz="1400" spc="-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dependence</a:t>
            </a:r>
            <a:r>
              <a:rPr sz="1400" spc="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on </a:t>
            </a:r>
            <a:r>
              <a:rPr sz="1400" spc="-10" dirty="0">
                <a:latin typeface="Cambria"/>
                <a:cs typeface="Cambria"/>
              </a:rPr>
              <a:t>Hardware </a:t>
            </a:r>
            <a:r>
              <a:rPr sz="1400" dirty="0">
                <a:latin typeface="Cambria"/>
                <a:cs typeface="Cambria"/>
              </a:rPr>
              <a:t>&amp;</a:t>
            </a:r>
            <a:r>
              <a:rPr sz="1400" spc="-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Software.</a:t>
            </a:r>
            <a:endParaRPr sz="1400" dirty="0">
              <a:latin typeface="Cambria"/>
              <a:cs typeface="Cambria"/>
            </a:endParaRPr>
          </a:p>
          <a:p>
            <a:pPr marL="429259" indent="-286385">
              <a:lnSpc>
                <a:spcPct val="100000"/>
              </a:lnSpc>
              <a:buFont typeface="Wingdings"/>
              <a:buChar char=""/>
              <a:tabLst>
                <a:tab pos="429259" algn="l"/>
              </a:tabLst>
            </a:pPr>
            <a:r>
              <a:rPr sz="1400" spc="-10" dirty="0">
                <a:latin typeface="Cambria"/>
                <a:cs typeface="Cambria"/>
              </a:rPr>
              <a:t>Shareholders</a:t>
            </a:r>
            <a:r>
              <a:rPr sz="1400" spc="-2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&amp;</a:t>
            </a:r>
            <a:r>
              <a:rPr sz="1400" spc="-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BOD</a:t>
            </a:r>
            <a:r>
              <a:rPr sz="1400" spc="-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confirmation</a:t>
            </a:r>
            <a:r>
              <a:rPr sz="1400" spc="-3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through</a:t>
            </a:r>
            <a:r>
              <a:rPr sz="1400" spc="-2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periodical</a:t>
            </a:r>
            <a:r>
              <a:rPr sz="1400" spc="-3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meetings</a:t>
            </a:r>
            <a:endParaRPr sz="14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360"/>
              </a:spcBef>
            </a:pPr>
            <a:endParaRPr sz="1400" dirty="0">
              <a:latin typeface="Cambria"/>
              <a:cs typeface="Cambria"/>
            </a:endParaRPr>
          </a:p>
          <a:p>
            <a:pPr marL="29845">
              <a:lnSpc>
                <a:spcPct val="100000"/>
              </a:lnSpc>
            </a:pPr>
            <a:r>
              <a:rPr sz="1600" b="1" spc="-10" dirty="0">
                <a:latin typeface="Cambria"/>
                <a:cs typeface="Cambria"/>
              </a:rPr>
              <a:t>Fulfilment </a:t>
            </a:r>
            <a:r>
              <a:rPr sz="1600" b="1" dirty="0">
                <a:latin typeface="Cambria"/>
                <a:cs typeface="Cambria"/>
              </a:rPr>
              <a:t>of</a:t>
            </a:r>
            <a:r>
              <a:rPr sz="1600" b="1" spc="-20" dirty="0">
                <a:latin typeface="Cambria"/>
                <a:cs typeface="Cambria"/>
              </a:rPr>
              <a:t> </a:t>
            </a:r>
            <a:r>
              <a:rPr sz="1600" b="1" spc="-10" dirty="0">
                <a:latin typeface="Cambria"/>
                <a:cs typeface="Cambria"/>
              </a:rPr>
              <a:t>Standard</a:t>
            </a:r>
            <a:r>
              <a:rPr sz="1600" b="1" spc="-5" dirty="0">
                <a:latin typeface="Cambria"/>
                <a:cs typeface="Cambria"/>
              </a:rPr>
              <a:t> </a:t>
            </a:r>
            <a:r>
              <a:rPr sz="1600" b="1" spc="-10" dirty="0">
                <a:latin typeface="Cambria"/>
                <a:cs typeface="Cambria"/>
              </a:rPr>
              <a:t>Requirements:</a:t>
            </a:r>
            <a:endParaRPr sz="1600" dirty="0">
              <a:latin typeface="Cambria"/>
              <a:cs typeface="Cambria"/>
            </a:endParaRPr>
          </a:p>
          <a:p>
            <a:pPr marL="352425" marR="5080" indent="-287020">
              <a:lnSpc>
                <a:spcPct val="100000"/>
              </a:lnSpc>
              <a:spcBef>
                <a:spcPts val="955"/>
              </a:spcBef>
              <a:buFont typeface="Wingdings"/>
              <a:buChar char=""/>
              <a:tabLst>
                <a:tab pos="352425" algn="l"/>
              </a:tabLst>
            </a:pPr>
            <a:r>
              <a:rPr lang="en-US" sz="1400" dirty="0">
                <a:latin typeface="Cambria"/>
                <a:cs typeface="Cambria"/>
              </a:rPr>
              <a:t>F</a:t>
            </a:r>
            <a:r>
              <a:rPr sz="1400" dirty="0">
                <a:latin typeface="Cambria"/>
                <a:cs typeface="Cambria"/>
              </a:rPr>
              <a:t>FL</a:t>
            </a:r>
            <a:r>
              <a:rPr sz="1400" spc="-2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promises</a:t>
            </a:r>
            <a:r>
              <a:rPr sz="1400" spc="-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are</a:t>
            </a:r>
            <a:r>
              <a:rPr sz="1400" spc="-2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not</a:t>
            </a:r>
            <a:r>
              <a:rPr sz="1400" spc="-1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only</a:t>
            </a:r>
            <a:r>
              <a:rPr sz="1400" spc="-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for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our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products</a:t>
            </a:r>
            <a:r>
              <a:rPr sz="1400" spc="-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and</a:t>
            </a:r>
            <a:r>
              <a:rPr sz="1400" spc="-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quality;</a:t>
            </a:r>
            <a:r>
              <a:rPr sz="1400" spc="-2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we</a:t>
            </a:r>
            <a:r>
              <a:rPr sz="1400" spc="-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also</a:t>
            </a:r>
            <a:r>
              <a:rPr sz="1400" spc="-3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want</a:t>
            </a:r>
            <a:r>
              <a:rPr sz="1400" spc="-1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to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spc="-25" dirty="0">
                <a:latin typeface="Cambria"/>
                <a:cs typeface="Cambria"/>
              </a:rPr>
              <a:t>be </a:t>
            </a:r>
            <a:r>
              <a:rPr sz="1400" dirty="0">
                <a:latin typeface="Cambria"/>
                <a:cs typeface="Cambria"/>
              </a:rPr>
              <a:t>known</a:t>
            </a:r>
            <a:r>
              <a:rPr sz="1400" spc="-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for</a:t>
            </a:r>
            <a:r>
              <a:rPr sz="1400" spc="-2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taking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responsibility</a:t>
            </a:r>
            <a:r>
              <a:rPr sz="1400" spc="-6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for</a:t>
            </a:r>
            <a:r>
              <a:rPr sz="1400" spc="-4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our</a:t>
            </a:r>
            <a:r>
              <a:rPr sz="1400" spc="-3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business.</a:t>
            </a:r>
            <a:r>
              <a:rPr sz="1400" spc="-2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This</a:t>
            </a:r>
            <a:r>
              <a:rPr sz="1400" spc="-4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means:</a:t>
            </a:r>
            <a:endParaRPr sz="1400" dirty="0">
              <a:latin typeface="Cambria"/>
              <a:cs typeface="Cambria"/>
            </a:endParaRPr>
          </a:p>
          <a:p>
            <a:pPr marL="352425" marR="5080" indent="-287020">
              <a:lnSpc>
                <a:spcPct val="100000"/>
              </a:lnSpc>
              <a:buFont typeface="Wingdings"/>
              <a:buChar char=""/>
              <a:tabLst>
                <a:tab pos="352425" algn="l"/>
              </a:tabLst>
            </a:pPr>
            <a:r>
              <a:rPr lang="en-US" sz="1400" dirty="0">
                <a:latin typeface="Cambria"/>
                <a:cs typeface="Cambria"/>
              </a:rPr>
              <a:t>F</a:t>
            </a:r>
            <a:r>
              <a:rPr sz="1400" dirty="0">
                <a:latin typeface="Cambria"/>
                <a:cs typeface="Cambria"/>
              </a:rPr>
              <a:t>FL</a:t>
            </a:r>
            <a:r>
              <a:rPr sz="1400" spc="204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is</a:t>
            </a:r>
            <a:r>
              <a:rPr sz="1400" spc="21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trying</a:t>
            </a:r>
            <a:r>
              <a:rPr sz="1400" spc="2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to</a:t>
            </a:r>
            <a:r>
              <a:rPr sz="1400" spc="204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create</a:t>
            </a:r>
            <a:r>
              <a:rPr sz="1400" spc="2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a</a:t>
            </a:r>
            <a:r>
              <a:rPr sz="1400" spc="21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better</a:t>
            </a:r>
            <a:r>
              <a:rPr sz="1400" spc="2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environment,</a:t>
            </a:r>
            <a:r>
              <a:rPr sz="1400" spc="2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better</a:t>
            </a:r>
            <a:r>
              <a:rPr sz="1400" spc="2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social</a:t>
            </a:r>
            <a:r>
              <a:rPr sz="1400" spc="22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and</a:t>
            </a:r>
            <a:r>
              <a:rPr sz="1400" spc="21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working </a:t>
            </a:r>
            <a:r>
              <a:rPr sz="1400" dirty="0">
                <a:latin typeface="Cambria"/>
                <a:cs typeface="Cambria"/>
              </a:rPr>
              <a:t>conditions</a:t>
            </a:r>
            <a:r>
              <a:rPr sz="1400" spc="-4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in</a:t>
            </a:r>
            <a:r>
              <a:rPr sz="1400" spc="-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the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country.</a:t>
            </a:r>
            <a:endParaRPr sz="1400" dirty="0">
              <a:latin typeface="Cambria"/>
              <a:cs typeface="Cambria"/>
            </a:endParaRPr>
          </a:p>
          <a:p>
            <a:pPr marL="352425" marR="5080" indent="-287020">
              <a:lnSpc>
                <a:spcPct val="100000"/>
              </a:lnSpc>
              <a:buFont typeface="Wingdings"/>
              <a:buChar char=""/>
              <a:tabLst>
                <a:tab pos="352425" algn="l"/>
              </a:tabLst>
            </a:pPr>
            <a:r>
              <a:rPr lang="en-US" sz="1400" dirty="0">
                <a:latin typeface="Cambria"/>
                <a:cs typeface="Cambria"/>
              </a:rPr>
              <a:t>F</a:t>
            </a:r>
            <a:r>
              <a:rPr sz="1400" dirty="0">
                <a:latin typeface="Cambria"/>
                <a:cs typeface="Cambria"/>
              </a:rPr>
              <a:t>FL</a:t>
            </a:r>
            <a:r>
              <a:rPr sz="1400" spc="110" dirty="0">
                <a:latin typeface="Cambria"/>
                <a:cs typeface="Cambria"/>
              </a:rPr>
              <a:t>  </a:t>
            </a:r>
            <a:r>
              <a:rPr sz="1400" dirty="0">
                <a:latin typeface="Cambria"/>
                <a:cs typeface="Cambria"/>
              </a:rPr>
              <a:t>business</a:t>
            </a:r>
            <a:r>
              <a:rPr sz="1400" spc="110" dirty="0">
                <a:latin typeface="Cambria"/>
                <a:cs typeface="Cambria"/>
              </a:rPr>
              <a:t>  </a:t>
            </a:r>
            <a:r>
              <a:rPr sz="1400" dirty="0">
                <a:latin typeface="Cambria"/>
                <a:cs typeface="Cambria"/>
              </a:rPr>
              <a:t>principles</a:t>
            </a:r>
            <a:r>
              <a:rPr sz="1400" spc="110" dirty="0">
                <a:latin typeface="Cambria"/>
                <a:cs typeface="Cambria"/>
              </a:rPr>
              <a:t>  </a:t>
            </a:r>
            <a:r>
              <a:rPr sz="1400" dirty="0">
                <a:latin typeface="Cambria"/>
                <a:cs typeface="Cambria"/>
              </a:rPr>
              <a:t>are</a:t>
            </a:r>
            <a:r>
              <a:rPr sz="1400" spc="110" dirty="0">
                <a:latin typeface="Cambria"/>
                <a:cs typeface="Cambria"/>
              </a:rPr>
              <a:t>  </a:t>
            </a:r>
            <a:r>
              <a:rPr sz="1400" dirty="0">
                <a:latin typeface="Cambria"/>
                <a:cs typeface="Cambria"/>
              </a:rPr>
              <a:t>sound,</a:t>
            </a:r>
            <a:r>
              <a:rPr sz="1400" spc="114" dirty="0">
                <a:latin typeface="Cambria"/>
                <a:cs typeface="Cambria"/>
              </a:rPr>
              <a:t>  </a:t>
            </a:r>
            <a:r>
              <a:rPr sz="1400" dirty="0">
                <a:latin typeface="Cambria"/>
                <a:cs typeface="Cambria"/>
              </a:rPr>
              <a:t>and</a:t>
            </a:r>
            <a:r>
              <a:rPr sz="1400" spc="110" dirty="0">
                <a:latin typeface="Cambria"/>
                <a:cs typeface="Cambria"/>
              </a:rPr>
              <a:t>  </a:t>
            </a:r>
            <a:r>
              <a:rPr sz="1400" dirty="0">
                <a:latin typeface="Cambria"/>
                <a:cs typeface="Cambria"/>
              </a:rPr>
              <a:t>we</a:t>
            </a:r>
            <a:r>
              <a:rPr sz="1400" spc="110" dirty="0">
                <a:latin typeface="Cambria"/>
                <a:cs typeface="Cambria"/>
              </a:rPr>
              <a:t>  </a:t>
            </a:r>
            <a:r>
              <a:rPr sz="1400" dirty="0">
                <a:latin typeface="Cambria"/>
                <a:cs typeface="Cambria"/>
              </a:rPr>
              <a:t>care</a:t>
            </a:r>
            <a:r>
              <a:rPr sz="1400" spc="110" dirty="0">
                <a:latin typeface="Cambria"/>
                <a:cs typeface="Cambria"/>
              </a:rPr>
              <a:t>  </a:t>
            </a:r>
            <a:r>
              <a:rPr sz="1400" dirty="0">
                <a:latin typeface="Cambria"/>
                <a:cs typeface="Cambria"/>
              </a:rPr>
              <a:t>about</a:t>
            </a:r>
            <a:r>
              <a:rPr sz="1400" spc="114" dirty="0">
                <a:latin typeface="Cambria"/>
                <a:cs typeface="Cambria"/>
              </a:rPr>
              <a:t>  </a:t>
            </a:r>
            <a:r>
              <a:rPr sz="1400" dirty="0">
                <a:latin typeface="Cambria"/>
                <a:cs typeface="Cambria"/>
              </a:rPr>
              <a:t>today’s</a:t>
            </a:r>
            <a:r>
              <a:rPr sz="1400" spc="114" dirty="0">
                <a:latin typeface="Cambria"/>
                <a:cs typeface="Cambria"/>
              </a:rPr>
              <a:t>  </a:t>
            </a:r>
            <a:r>
              <a:rPr sz="1400" spc="-25" dirty="0">
                <a:latin typeface="Cambria"/>
                <a:cs typeface="Cambria"/>
              </a:rPr>
              <a:t>and </a:t>
            </a:r>
            <a:r>
              <a:rPr sz="1400" dirty="0">
                <a:latin typeface="Cambria"/>
                <a:cs typeface="Cambria"/>
              </a:rPr>
              <a:t>tomorrow’s</a:t>
            </a:r>
            <a:r>
              <a:rPr sz="1400" spc="-6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environment.</a:t>
            </a:r>
            <a:endParaRPr sz="14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buFont typeface="Wingdings"/>
              <a:buChar char=""/>
            </a:pPr>
            <a:endParaRPr sz="14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buFont typeface="Wingdings"/>
              <a:buChar char=""/>
            </a:pPr>
            <a:endParaRPr sz="14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14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latin typeface="Cambria"/>
                <a:cs typeface="Cambria"/>
              </a:rPr>
              <a:t>Sample</a:t>
            </a:r>
            <a:r>
              <a:rPr sz="1600" b="1" spc="-40" dirty="0">
                <a:latin typeface="Cambria"/>
                <a:cs typeface="Cambria"/>
              </a:rPr>
              <a:t> </a:t>
            </a:r>
            <a:r>
              <a:rPr sz="1600" b="1" dirty="0">
                <a:latin typeface="Cambria"/>
                <a:cs typeface="Cambria"/>
              </a:rPr>
              <a:t>&amp;</a:t>
            </a:r>
            <a:r>
              <a:rPr sz="1600" b="1" spc="-50" dirty="0">
                <a:latin typeface="Cambria"/>
                <a:cs typeface="Cambria"/>
              </a:rPr>
              <a:t> </a:t>
            </a:r>
            <a:r>
              <a:rPr sz="1600" b="1" dirty="0">
                <a:latin typeface="Cambria"/>
                <a:cs typeface="Cambria"/>
              </a:rPr>
              <a:t>Product</a:t>
            </a:r>
            <a:r>
              <a:rPr sz="1600" b="1" spc="-45" dirty="0">
                <a:latin typeface="Cambria"/>
                <a:cs typeface="Cambria"/>
              </a:rPr>
              <a:t> </a:t>
            </a:r>
            <a:r>
              <a:rPr sz="1600" b="1" spc="-10" dirty="0">
                <a:latin typeface="Cambria"/>
                <a:cs typeface="Cambria"/>
              </a:rPr>
              <a:t>Development</a:t>
            </a:r>
            <a:r>
              <a:rPr sz="1600" b="1" spc="-50" dirty="0">
                <a:latin typeface="Cambria"/>
                <a:cs typeface="Cambria"/>
              </a:rPr>
              <a:t> </a:t>
            </a:r>
            <a:r>
              <a:rPr sz="1600" b="1" spc="-10" dirty="0">
                <a:latin typeface="Cambria"/>
                <a:cs typeface="Cambria"/>
              </a:rPr>
              <a:t>Centre:</a:t>
            </a:r>
            <a:endParaRPr sz="1600" dirty="0">
              <a:latin typeface="Cambria"/>
              <a:cs typeface="Cambria"/>
            </a:endParaRPr>
          </a:p>
          <a:p>
            <a:pPr marL="349250" marR="497840" indent="-287020">
              <a:lnSpc>
                <a:spcPct val="100000"/>
              </a:lnSpc>
              <a:spcBef>
                <a:spcPts val="745"/>
              </a:spcBef>
              <a:buFont typeface="Wingdings"/>
              <a:buChar char=""/>
              <a:tabLst>
                <a:tab pos="349250" algn="l"/>
              </a:tabLst>
            </a:pPr>
            <a:r>
              <a:rPr sz="1400" spc="-10" dirty="0">
                <a:latin typeface="Cambria"/>
                <a:cs typeface="Cambria"/>
              </a:rPr>
              <a:t>Professionally</a:t>
            </a:r>
            <a:r>
              <a:rPr sz="1400" spc="-4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managed</a:t>
            </a:r>
            <a:r>
              <a:rPr sz="1400" spc="-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Run</a:t>
            </a:r>
            <a:r>
              <a:rPr sz="1400" spc="-1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by</a:t>
            </a:r>
            <a:r>
              <a:rPr sz="1400" spc="-2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fashion</a:t>
            </a:r>
            <a:r>
              <a:rPr sz="1400" spc="-20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merchandising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experts</a:t>
            </a:r>
            <a:r>
              <a:rPr sz="1400" spc="-40" dirty="0">
                <a:latin typeface="Cambria"/>
                <a:cs typeface="Cambria"/>
              </a:rPr>
              <a:t> </a:t>
            </a:r>
            <a:r>
              <a:rPr sz="1400" spc="-25" dirty="0">
                <a:latin typeface="Cambria"/>
                <a:cs typeface="Cambria"/>
              </a:rPr>
              <a:t>and </a:t>
            </a:r>
            <a:r>
              <a:rPr sz="1400" dirty="0">
                <a:latin typeface="Cambria"/>
                <a:cs typeface="Cambria"/>
              </a:rPr>
              <a:t>equipped</a:t>
            </a:r>
            <a:r>
              <a:rPr sz="1400" spc="-4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with</a:t>
            </a:r>
            <a:r>
              <a:rPr sz="1400" spc="-4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modern</a:t>
            </a:r>
            <a:r>
              <a:rPr sz="1400" spc="-2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machinery</a:t>
            </a:r>
            <a:r>
              <a:rPr sz="1400" spc="-4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including</a:t>
            </a:r>
            <a:r>
              <a:rPr sz="1400" spc="-55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CAD/CAM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from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Morgan </a:t>
            </a:r>
            <a:r>
              <a:rPr sz="1400" dirty="0">
                <a:latin typeface="Cambria"/>
                <a:cs typeface="Cambria"/>
              </a:rPr>
              <a:t>Leonardo</a:t>
            </a:r>
            <a:r>
              <a:rPr sz="1400" spc="-30" dirty="0">
                <a:latin typeface="Cambria"/>
                <a:cs typeface="Cambria"/>
              </a:rPr>
              <a:t> </a:t>
            </a:r>
            <a:r>
              <a:rPr sz="1400" dirty="0">
                <a:latin typeface="Cambria"/>
                <a:cs typeface="Cambria"/>
              </a:rPr>
              <a:t>CAD</a:t>
            </a:r>
            <a:r>
              <a:rPr sz="1400" spc="-2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System,</a:t>
            </a:r>
            <a:r>
              <a:rPr sz="1400" spc="-25" dirty="0">
                <a:latin typeface="Cambria"/>
                <a:cs typeface="Cambria"/>
              </a:rPr>
              <a:t> </a:t>
            </a:r>
            <a:r>
              <a:rPr sz="1400" spc="-10" dirty="0">
                <a:latin typeface="Cambria"/>
                <a:cs typeface="Cambria"/>
              </a:rPr>
              <a:t>Italy.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85588" y="1438655"/>
            <a:ext cx="144780" cy="4476115"/>
          </a:xfrm>
          <a:custGeom>
            <a:avLst/>
            <a:gdLst/>
            <a:ahLst/>
            <a:cxnLst/>
            <a:rect l="l" t="t" r="r" b="b"/>
            <a:pathLst>
              <a:path w="144779" h="4476115">
                <a:moveTo>
                  <a:pt x="144779" y="0"/>
                </a:moveTo>
                <a:lnTo>
                  <a:pt x="0" y="0"/>
                </a:lnTo>
                <a:lnTo>
                  <a:pt x="0" y="4475988"/>
                </a:lnTo>
                <a:lnTo>
                  <a:pt x="144779" y="4475988"/>
                </a:lnTo>
                <a:lnTo>
                  <a:pt x="14477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130" y="144501"/>
            <a:ext cx="2676292" cy="29626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445471" y="506241"/>
            <a:ext cx="385132" cy="456496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0" y="6573011"/>
            <a:ext cx="12192000" cy="285115"/>
          </a:xfrm>
          <a:custGeom>
            <a:avLst/>
            <a:gdLst/>
            <a:ahLst/>
            <a:cxnLst/>
            <a:rect l="l" t="t" r="r" b="b"/>
            <a:pathLst>
              <a:path w="12192000" h="285115">
                <a:moveTo>
                  <a:pt x="12192000" y="0"/>
                </a:moveTo>
                <a:lnTo>
                  <a:pt x="0" y="0"/>
                </a:lnTo>
                <a:lnTo>
                  <a:pt x="0" y="284989"/>
                </a:lnTo>
                <a:lnTo>
                  <a:pt x="12192000" y="284989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9926" y="201929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9976"/>
                </a:moveTo>
                <a:lnTo>
                  <a:pt x="568452" y="569976"/>
                </a:lnTo>
                <a:lnTo>
                  <a:pt x="568452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  <a:path w="736600" h="719455">
                <a:moveTo>
                  <a:pt x="166116" y="719328"/>
                </a:moveTo>
                <a:lnTo>
                  <a:pt x="736092" y="719328"/>
                </a:lnTo>
                <a:lnTo>
                  <a:pt x="736092" y="150875"/>
                </a:lnTo>
                <a:lnTo>
                  <a:pt x="166116" y="150875"/>
                </a:lnTo>
                <a:lnTo>
                  <a:pt x="166116" y="719328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009522" y="173688"/>
            <a:ext cx="3677617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OUR</a:t>
            </a:r>
            <a:r>
              <a:rPr sz="2800" spc="-40" dirty="0"/>
              <a:t> </a:t>
            </a:r>
            <a:r>
              <a:rPr sz="2800" dirty="0"/>
              <a:t>TECHNOLOGY</a:t>
            </a:r>
            <a:r>
              <a:rPr sz="2800" spc="-5" dirty="0"/>
              <a:t> </a:t>
            </a:r>
            <a:br>
              <a:rPr lang="en-US" sz="2800" spc="-5" dirty="0"/>
            </a:br>
            <a:r>
              <a:rPr sz="2800" dirty="0"/>
              <a:t>&amp;</a:t>
            </a:r>
            <a:r>
              <a:rPr sz="2800" spc="-50" dirty="0"/>
              <a:t> </a:t>
            </a:r>
            <a:r>
              <a:rPr sz="2800" spc="-10" dirty="0">
                <a:solidFill>
                  <a:srgbClr val="1184C5"/>
                </a:solidFill>
              </a:rPr>
              <a:t>SYSTEM</a:t>
            </a:r>
            <a:endParaRPr sz="2800" dirty="0"/>
          </a:p>
        </p:txBody>
      </p:sp>
      <p:sp>
        <p:nvSpPr>
          <p:cNvPr id="26" name="object 6">
            <a:extLst>
              <a:ext uri="{FF2B5EF4-FFF2-40B4-BE49-F238E27FC236}">
                <a16:creationId xmlns:a16="http://schemas.microsoft.com/office/drawing/2014/main" id="{1D47CDF1-8A37-458C-A762-C54F8FC1475B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0" y="6857999"/>
                  </a:lnTo>
                  <a:lnTo>
                    <a:pt x="12192000" y="685799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AFE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2437130" cy="1804670"/>
            </a:xfrm>
            <a:custGeom>
              <a:avLst/>
              <a:gdLst/>
              <a:ahLst/>
              <a:cxnLst/>
              <a:rect l="l" t="t" r="r" b="b"/>
              <a:pathLst>
                <a:path w="2437130" h="1804670">
                  <a:moveTo>
                    <a:pt x="2436876" y="0"/>
                  </a:moveTo>
                  <a:lnTo>
                    <a:pt x="0" y="0"/>
                  </a:lnTo>
                  <a:lnTo>
                    <a:pt x="0" y="1804415"/>
                  </a:lnTo>
                  <a:lnTo>
                    <a:pt x="24368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9888" y="1243583"/>
              <a:ext cx="9986010" cy="2643378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249174" y="87630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8452"/>
                </a:moveTo>
                <a:lnTo>
                  <a:pt x="568451" y="568452"/>
                </a:lnTo>
                <a:lnTo>
                  <a:pt x="568451" y="0"/>
                </a:lnTo>
                <a:lnTo>
                  <a:pt x="0" y="0"/>
                </a:lnTo>
                <a:lnTo>
                  <a:pt x="0" y="568452"/>
                </a:lnTo>
                <a:close/>
              </a:path>
              <a:path w="736600" h="719455">
                <a:moveTo>
                  <a:pt x="166116" y="719328"/>
                </a:moveTo>
                <a:lnTo>
                  <a:pt x="736092" y="719328"/>
                </a:lnTo>
                <a:lnTo>
                  <a:pt x="736092" y="149351"/>
                </a:lnTo>
                <a:lnTo>
                  <a:pt x="166116" y="149351"/>
                </a:lnTo>
                <a:lnTo>
                  <a:pt x="166116" y="719328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800" y="143821"/>
            <a:ext cx="2743200" cy="303669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192479" y="116669"/>
            <a:ext cx="9728200" cy="1241365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  <a:tabLst>
                <a:tab pos="1454150" algn="l"/>
              </a:tabLst>
            </a:pPr>
            <a:r>
              <a:rPr sz="2800" spc="229" dirty="0">
                <a:solidFill>
                  <a:srgbClr val="333E50"/>
                </a:solidFill>
              </a:rPr>
              <a:t>Sewing</a:t>
            </a:r>
            <a:r>
              <a:rPr sz="2800" dirty="0">
                <a:solidFill>
                  <a:srgbClr val="333E50"/>
                </a:solidFill>
              </a:rPr>
              <a:t>	</a:t>
            </a:r>
            <a:r>
              <a:rPr sz="2800" spc="240" dirty="0">
                <a:solidFill>
                  <a:srgbClr val="1184C5"/>
                </a:solidFill>
              </a:rPr>
              <a:t>Machinery</a:t>
            </a:r>
            <a:endParaRPr sz="2800" dirty="0"/>
          </a:p>
          <a:p>
            <a:pPr marL="127635" marR="5080" algn="just">
              <a:lnSpc>
                <a:spcPct val="100000"/>
              </a:lnSpc>
              <a:spcBef>
                <a:spcPts val="400"/>
              </a:spcBef>
            </a:pPr>
            <a:r>
              <a:rPr sz="1400" dirty="0">
                <a:solidFill>
                  <a:srgbClr val="000000"/>
                </a:solidFill>
              </a:rPr>
              <a:t>Sewing</a:t>
            </a:r>
            <a:r>
              <a:rPr sz="1400" spc="32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requires</a:t>
            </a:r>
            <a:r>
              <a:rPr sz="1400" spc="32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passion,</a:t>
            </a:r>
            <a:r>
              <a:rPr sz="1400" spc="32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creativity,</a:t>
            </a:r>
            <a:r>
              <a:rPr sz="1400" spc="32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soul’s</a:t>
            </a:r>
            <a:r>
              <a:rPr sz="1400" spc="31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satisfaction</a:t>
            </a:r>
            <a:r>
              <a:rPr sz="1400" spc="32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and</a:t>
            </a:r>
            <a:r>
              <a:rPr sz="1400" spc="33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maneuvers</a:t>
            </a:r>
            <a:r>
              <a:rPr sz="1400" spc="31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from</a:t>
            </a:r>
            <a:r>
              <a:rPr sz="1400" spc="31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highly</a:t>
            </a:r>
            <a:r>
              <a:rPr sz="1400" spc="32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Advanced</a:t>
            </a:r>
            <a:r>
              <a:rPr sz="1400" spc="315" dirty="0">
                <a:solidFill>
                  <a:srgbClr val="000000"/>
                </a:solidFill>
              </a:rPr>
              <a:t> </a:t>
            </a:r>
            <a:r>
              <a:rPr sz="1400" spc="-10" dirty="0">
                <a:solidFill>
                  <a:srgbClr val="000000"/>
                </a:solidFill>
              </a:rPr>
              <a:t>Cost-</a:t>
            </a:r>
            <a:r>
              <a:rPr sz="1400" dirty="0">
                <a:solidFill>
                  <a:srgbClr val="000000"/>
                </a:solidFill>
              </a:rPr>
              <a:t>Effective</a:t>
            </a:r>
            <a:r>
              <a:rPr sz="1400" spc="33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Machines</a:t>
            </a:r>
            <a:r>
              <a:rPr sz="1400" spc="325" dirty="0">
                <a:solidFill>
                  <a:srgbClr val="000000"/>
                </a:solidFill>
              </a:rPr>
              <a:t> </a:t>
            </a:r>
            <a:r>
              <a:rPr sz="1400" spc="-50" dirty="0">
                <a:solidFill>
                  <a:srgbClr val="000000"/>
                </a:solidFill>
              </a:rPr>
              <a:t>&amp; </a:t>
            </a:r>
            <a:r>
              <a:rPr sz="1400" dirty="0">
                <a:solidFill>
                  <a:srgbClr val="000000"/>
                </a:solidFill>
              </a:rPr>
              <a:t>Equipment</a:t>
            </a:r>
            <a:r>
              <a:rPr sz="1400" spc="-2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like</a:t>
            </a:r>
            <a:r>
              <a:rPr sz="1400" spc="-3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Energy</a:t>
            </a:r>
            <a:r>
              <a:rPr sz="1400" spc="-3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Saving</a:t>
            </a:r>
            <a:r>
              <a:rPr sz="1400" spc="-4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Bulbs,</a:t>
            </a:r>
            <a:r>
              <a:rPr sz="1400" spc="-35" dirty="0">
                <a:solidFill>
                  <a:srgbClr val="000000"/>
                </a:solidFill>
              </a:rPr>
              <a:t> </a:t>
            </a:r>
            <a:r>
              <a:rPr sz="1400" spc="-10" dirty="0">
                <a:solidFill>
                  <a:srgbClr val="000000"/>
                </a:solidFill>
              </a:rPr>
              <a:t>Servo-</a:t>
            </a:r>
            <a:r>
              <a:rPr sz="1400" dirty="0">
                <a:solidFill>
                  <a:srgbClr val="000000"/>
                </a:solidFill>
              </a:rPr>
              <a:t>Motors</a:t>
            </a:r>
            <a:r>
              <a:rPr sz="1400" spc="-3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&amp;</a:t>
            </a:r>
            <a:r>
              <a:rPr sz="1400" spc="-4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Thread</a:t>
            </a:r>
            <a:r>
              <a:rPr sz="1400" spc="-3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Trimmers,</a:t>
            </a:r>
            <a:r>
              <a:rPr sz="1400" spc="-3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etc.</a:t>
            </a:r>
            <a:r>
              <a:rPr sz="1400" spc="-3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Our</a:t>
            </a:r>
            <a:r>
              <a:rPr sz="1400" spc="-4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highly</a:t>
            </a:r>
            <a:r>
              <a:rPr sz="1400" spc="-3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trained</a:t>
            </a:r>
            <a:r>
              <a:rPr sz="1400" spc="-3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operators</a:t>
            </a:r>
            <a:r>
              <a:rPr sz="1400" spc="-3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with</a:t>
            </a:r>
            <a:r>
              <a:rPr sz="1400" spc="-2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great</a:t>
            </a:r>
            <a:r>
              <a:rPr sz="1400" spc="-3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thirsts</a:t>
            </a:r>
            <a:r>
              <a:rPr sz="1400" spc="-35" dirty="0">
                <a:solidFill>
                  <a:srgbClr val="000000"/>
                </a:solidFill>
              </a:rPr>
              <a:t> </a:t>
            </a:r>
            <a:r>
              <a:rPr sz="1400" spc="-25" dirty="0">
                <a:solidFill>
                  <a:srgbClr val="000000"/>
                </a:solidFill>
              </a:rPr>
              <a:t>are </a:t>
            </a:r>
            <a:r>
              <a:rPr sz="1400" dirty="0">
                <a:solidFill>
                  <a:srgbClr val="000000"/>
                </a:solidFill>
              </a:rPr>
              <a:t>continuously</a:t>
            </a:r>
            <a:r>
              <a:rPr sz="1400" spc="4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pouring</a:t>
            </a:r>
            <a:r>
              <a:rPr sz="1400" spc="2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out</a:t>
            </a:r>
            <a:r>
              <a:rPr sz="1400" spc="3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their</a:t>
            </a:r>
            <a:r>
              <a:rPr sz="1400" spc="3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sewing</a:t>
            </a:r>
            <a:r>
              <a:rPr sz="1400" spc="1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craftsmanship</a:t>
            </a:r>
            <a:r>
              <a:rPr sz="1400" spc="2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&amp;</a:t>
            </a:r>
            <a:r>
              <a:rPr sz="1400" spc="3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artistry</a:t>
            </a:r>
            <a:r>
              <a:rPr sz="1400" spc="2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as</a:t>
            </a:r>
            <a:r>
              <a:rPr sz="1400" spc="3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the</a:t>
            </a:r>
            <a:r>
              <a:rPr sz="1400" spc="2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bobbin</a:t>
            </a:r>
            <a:r>
              <a:rPr sz="1400" spc="3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of</a:t>
            </a:r>
            <a:r>
              <a:rPr sz="1400" spc="3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our</a:t>
            </a:r>
            <a:r>
              <a:rPr sz="1400" spc="3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efforts</a:t>
            </a:r>
            <a:r>
              <a:rPr sz="1400" spc="35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never</a:t>
            </a:r>
            <a:r>
              <a:rPr sz="1400" spc="3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000000"/>
                </a:solidFill>
              </a:rPr>
              <a:t>ends.</a:t>
            </a:r>
            <a:endParaRPr sz="1400" dirty="0"/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48B5904A-A825-42C5-976B-D9664CED1E58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DA040B7-4A8A-44A7-B5DB-F3CDF4699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0148" y="1689392"/>
            <a:ext cx="8125489" cy="4787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7" y="922043"/>
            <a:ext cx="12064746" cy="527832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3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130" y="144501"/>
            <a:ext cx="2676292" cy="296263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0" y="6565391"/>
            <a:ext cx="12192000" cy="292735"/>
          </a:xfrm>
          <a:custGeom>
            <a:avLst/>
            <a:gdLst/>
            <a:ahLst/>
            <a:cxnLst/>
            <a:rect l="l" t="t" r="r" b="b"/>
            <a:pathLst>
              <a:path w="12192000" h="292734">
                <a:moveTo>
                  <a:pt x="12192000" y="0"/>
                </a:moveTo>
                <a:lnTo>
                  <a:pt x="0" y="0"/>
                </a:lnTo>
                <a:lnTo>
                  <a:pt x="0" y="292608"/>
                </a:lnTo>
                <a:lnTo>
                  <a:pt x="12192000" y="292608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9926" y="201929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9976"/>
                </a:moveTo>
                <a:lnTo>
                  <a:pt x="568452" y="569976"/>
                </a:lnTo>
                <a:lnTo>
                  <a:pt x="568452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  <a:path w="736600" h="719455">
                <a:moveTo>
                  <a:pt x="166116" y="719328"/>
                </a:moveTo>
                <a:lnTo>
                  <a:pt x="736092" y="719328"/>
                </a:lnTo>
                <a:lnTo>
                  <a:pt x="736092" y="150875"/>
                </a:lnTo>
                <a:lnTo>
                  <a:pt x="166116" y="150875"/>
                </a:lnTo>
                <a:lnTo>
                  <a:pt x="166116" y="719328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939683" y="270218"/>
            <a:ext cx="5027076" cy="645304"/>
          </a:xfrm>
          <a:prstGeom prst="rect">
            <a:avLst/>
          </a:prstGeom>
        </p:spPr>
        <p:txBody>
          <a:bodyPr vert="horz" wrap="square" lIns="0" tIns="90423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JACKET</a:t>
            </a:r>
            <a:r>
              <a:rPr spc="-60" dirty="0"/>
              <a:t> </a:t>
            </a:r>
            <a:r>
              <a:rPr dirty="0"/>
              <a:t>&amp;</a:t>
            </a:r>
            <a:r>
              <a:rPr spc="-70" dirty="0"/>
              <a:t> </a:t>
            </a:r>
            <a:r>
              <a:rPr spc="-20" dirty="0">
                <a:solidFill>
                  <a:srgbClr val="1184C5"/>
                </a:solidFill>
              </a:rPr>
              <a:t>SWEAT</a:t>
            </a:r>
            <a:r>
              <a:rPr spc="-60" dirty="0">
                <a:solidFill>
                  <a:srgbClr val="1184C5"/>
                </a:solidFill>
              </a:rPr>
              <a:t> </a:t>
            </a:r>
            <a:r>
              <a:rPr spc="-20" dirty="0">
                <a:solidFill>
                  <a:srgbClr val="1184C5"/>
                </a:solidFill>
              </a:rPr>
              <a:t>SHIRT</a:t>
            </a:r>
          </a:p>
        </p:txBody>
      </p:sp>
      <p:sp>
        <p:nvSpPr>
          <p:cNvPr id="37" name="object 6">
            <a:extLst>
              <a:ext uri="{FF2B5EF4-FFF2-40B4-BE49-F238E27FC236}">
                <a16:creationId xmlns:a16="http://schemas.microsoft.com/office/drawing/2014/main" id="{66FFAB5D-E946-45CF-A27E-8351DF3A60C0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A6E7BF7-6AD1-472D-8EEB-F6933D154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92" y="3944786"/>
            <a:ext cx="3897665" cy="26059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06F8740-1251-4348-BCDC-9341BA01B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658" y="3983592"/>
            <a:ext cx="2333625" cy="255553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59813D5-E229-46A1-9554-9A396D211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" y="4003923"/>
            <a:ext cx="1866900" cy="256146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70ABDD0-FC68-4A6A-BDF1-7510F7CE15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778" y="909338"/>
            <a:ext cx="2133600" cy="308733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4A56F29-5A37-471E-8F29-A80C28CC1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44" y="897070"/>
            <a:ext cx="1745377" cy="31068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B31FC50-7AEE-4279-8858-4CD0B76693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09338"/>
            <a:ext cx="4331141" cy="307991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4A631C7-97B2-42FC-8A81-91794CC95D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866" y="897071"/>
            <a:ext cx="1962150" cy="308652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C8C5841-F288-4715-9C77-9E02B3054A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83" y="3993762"/>
            <a:ext cx="1962150" cy="254536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90E5145-7EB2-4B65-908F-4737419FA4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821" y="3989248"/>
            <a:ext cx="2109600" cy="254536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4C852F2-38ED-45B2-B42B-754BDD8212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41" y="897070"/>
            <a:ext cx="1952625" cy="30996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3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130" y="144501"/>
            <a:ext cx="2676292" cy="296263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0" y="6565391"/>
            <a:ext cx="12192000" cy="292735"/>
          </a:xfrm>
          <a:custGeom>
            <a:avLst/>
            <a:gdLst/>
            <a:ahLst/>
            <a:cxnLst/>
            <a:rect l="l" t="t" r="r" b="b"/>
            <a:pathLst>
              <a:path w="12192000" h="292734">
                <a:moveTo>
                  <a:pt x="12192000" y="0"/>
                </a:moveTo>
                <a:lnTo>
                  <a:pt x="0" y="0"/>
                </a:lnTo>
                <a:lnTo>
                  <a:pt x="0" y="292608"/>
                </a:lnTo>
                <a:lnTo>
                  <a:pt x="12192000" y="292608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9926" y="201929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9976"/>
                </a:moveTo>
                <a:lnTo>
                  <a:pt x="568452" y="569976"/>
                </a:lnTo>
                <a:lnTo>
                  <a:pt x="568452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  <a:path w="736600" h="719455">
                <a:moveTo>
                  <a:pt x="166116" y="719328"/>
                </a:moveTo>
                <a:lnTo>
                  <a:pt x="736092" y="719328"/>
                </a:lnTo>
                <a:lnTo>
                  <a:pt x="736092" y="150875"/>
                </a:lnTo>
                <a:lnTo>
                  <a:pt x="166116" y="150875"/>
                </a:lnTo>
                <a:lnTo>
                  <a:pt x="166116" y="719328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1025831" y="285147"/>
            <a:ext cx="4265076" cy="632095"/>
          </a:xfrm>
          <a:prstGeom prst="rect">
            <a:avLst/>
          </a:prstGeom>
        </p:spPr>
        <p:txBody>
          <a:bodyPr vert="horz" wrap="square" lIns="0" tIns="77342" rIns="0" bIns="0" rtlCol="0">
            <a:spAutoFit/>
          </a:bodyPr>
          <a:lstStyle/>
          <a:p>
            <a:pPr marL="11430">
              <a:lnSpc>
                <a:spcPct val="100000"/>
              </a:lnSpc>
              <a:spcBef>
                <a:spcPts val="100"/>
              </a:spcBef>
            </a:pPr>
            <a:r>
              <a:rPr dirty="0"/>
              <a:t>SHORTS</a:t>
            </a:r>
            <a:r>
              <a:rPr spc="-65" dirty="0"/>
              <a:t> </a:t>
            </a:r>
            <a:r>
              <a:rPr dirty="0"/>
              <a:t>&amp;</a:t>
            </a:r>
            <a:r>
              <a:rPr spc="-60" dirty="0"/>
              <a:t> </a:t>
            </a:r>
            <a:r>
              <a:rPr spc="-10" dirty="0">
                <a:solidFill>
                  <a:srgbClr val="1184C5"/>
                </a:solidFill>
              </a:rPr>
              <a:t>TROUSER</a:t>
            </a:r>
          </a:p>
        </p:txBody>
      </p:sp>
      <p:sp>
        <p:nvSpPr>
          <p:cNvPr id="37" name="object 6">
            <a:extLst>
              <a:ext uri="{FF2B5EF4-FFF2-40B4-BE49-F238E27FC236}">
                <a16:creationId xmlns:a16="http://schemas.microsoft.com/office/drawing/2014/main" id="{438F5C28-286B-491C-BE7C-B8ED928D7863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BFED022-F629-4EB7-9AAE-734A6BEC65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331" y="1052097"/>
            <a:ext cx="2815271" cy="26120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1A22411-9F72-4B17-AF97-9596A8D03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948" y="1052097"/>
            <a:ext cx="1590675" cy="26165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FE64C36-3257-4884-9F18-F6E4A1BB9D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44" y="3716586"/>
            <a:ext cx="2133600" cy="27051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A3AC150-B623-4CD7-8DFD-5B64BC7B21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79" y="3664110"/>
            <a:ext cx="1666875" cy="289980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44BBFCD-BC78-4BCB-BA0F-6627629E67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23" y="1052096"/>
            <a:ext cx="1343025" cy="262266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75C7B8E-3E64-44BD-969A-FB8F126B5D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317" y="3664110"/>
            <a:ext cx="1171575" cy="287372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B28435D-C3A2-46C7-9F22-68416E659A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" y="3671700"/>
            <a:ext cx="1381125" cy="288452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21170E4-8980-4A46-B908-20C2D9FAED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152" y="3691670"/>
            <a:ext cx="2676525" cy="27908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E2900EC-36C0-4515-97B1-3135FF4983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052096"/>
            <a:ext cx="3538822" cy="258445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C372515-A0BA-4EF6-A517-1F15586A14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94" y="3665587"/>
            <a:ext cx="1819275" cy="289369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09C6677-F600-4039-A118-7D0800DD9E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23" y="1052096"/>
            <a:ext cx="1638300" cy="261349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1B4D0F-612E-4F51-B891-BDE45337DD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71" y="3665588"/>
            <a:ext cx="1485900" cy="287372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AC7BBC0-6310-44EB-9A1F-B7223E2E783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152"/>
            <a:ext cx="1381125" cy="261349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879" y="3819144"/>
            <a:ext cx="2234565" cy="2208530"/>
            <a:chOff x="182879" y="3819144"/>
            <a:chExt cx="2234565" cy="22085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499" y="3826764"/>
              <a:ext cx="2194560" cy="218694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0499" y="3826764"/>
              <a:ext cx="2219325" cy="2193290"/>
            </a:xfrm>
            <a:custGeom>
              <a:avLst/>
              <a:gdLst/>
              <a:ahLst/>
              <a:cxnLst/>
              <a:rect l="l" t="t" r="r" b="b"/>
              <a:pathLst>
                <a:path w="2219325" h="2193290">
                  <a:moveTo>
                    <a:pt x="0" y="2193036"/>
                  </a:moveTo>
                  <a:lnTo>
                    <a:pt x="2218944" y="2193036"/>
                  </a:lnTo>
                  <a:lnTo>
                    <a:pt x="2218944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557272" y="3835908"/>
            <a:ext cx="2234565" cy="2209800"/>
            <a:chOff x="2557272" y="3835908"/>
            <a:chExt cx="2234565" cy="22098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3660" y="3843528"/>
              <a:ext cx="2103120" cy="21518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64892" y="3843528"/>
              <a:ext cx="2219325" cy="2194560"/>
            </a:xfrm>
            <a:custGeom>
              <a:avLst/>
              <a:gdLst/>
              <a:ahLst/>
              <a:cxnLst/>
              <a:rect l="l" t="t" r="r" b="b"/>
              <a:pathLst>
                <a:path w="2219325" h="2194560">
                  <a:moveTo>
                    <a:pt x="0" y="2194560"/>
                  </a:moveTo>
                  <a:lnTo>
                    <a:pt x="2218944" y="2194560"/>
                  </a:lnTo>
                  <a:lnTo>
                    <a:pt x="2218944" y="0"/>
                  </a:lnTo>
                  <a:lnTo>
                    <a:pt x="0" y="0"/>
                  </a:lnTo>
                  <a:lnTo>
                    <a:pt x="0" y="2194560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937759" y="3819144"/>
            <a:ext cx="2232660" cy="2208530"/>
            <a:chOff x="4937759" y="3819144"/>
            <a:chExt cx="2232660" cy="220853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36757" y="3826764"/>
              <a:ext cx="2101675" cy="205292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945379" y="3826764"/>
              <a:ext cx="2217420" cy="2193290"/>
            </a:xfrm>
            <a:custGeom>
              <a:avLst/>
              <a:gdLst/>
              <a:ahLst/>
              <a:cxnLst/>
              <a:rect l="l" t="t" r="r" b="b"/>
              <a:pathLst>
                <a:path w="2217420" h="2193290">
                  <a:moveTo>
                    <a:pt x="0" y="2193036"/>
                  </a:moveTo>
                  <a:lnTo>
                    <a:pt x="2217420" y="2193036"/>
                  </a:lnTo>
                  <a:lnTo>
                    <a:pt x="2217420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7342631" y="3819144"/>
            <a:ext cx="2232660" cy="2208530"/>
            <a:chOff x="7342631" y="3819144"/>
            <a:chExt cx="2232660" cy="220853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41628" y="3826764"/>
              <a:ext cx="2126042" cy="215039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350251" y="3826764"/>
              <a:ext cx="2217420" cy="2193290"/>
            </a:xfrm>
            <a:custGeom>
              <a:avLst/>
              <a:gdLst/>
              <a:ahLst/>
              <a:cxnLst/>
              <a:rect l="l" t="t" r="r" b="b"/>
              <a:pathLst>
                <a:path w="2217420" h="2193290">
                  <a:moveTo>
                    <a:pt x="0" y="2193036"/>
                  </a:moveTo>
                  <a:lnTo>
                    <a:pt x="2217420" y="2193036"/>
                  </a:lnTo>
                  <a:lnTo>
                    <a:pt x="2217420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9764268" y="3819144"/>
            <a:ext cx="2232660" cy="2208530"/>
            <a:chOff x="9764268" y="3819144"/>
            <a:chExt cx="2232660" cy="220853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71888" y="3826764"/>
              <a:ext cx="2150410" cy="215039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771888" y="3826764"/>
              <a:ext cx="2217420" cy="2193290"/>
            </a:xfrm>
            <a:custGeom>
              <a:avLst/>
              <a:gdLst/>
              <a:ahLst/>
              <a:cxnLst/>
              <a:rect l="l" t="t" r="r" b="b"/>
              <a:pathLst>
                <a:path w="2217420" h="2193290">
                  <a:moveTo>
                    <a:pt x="0" y="2193036"/>
                  </a:moveTo>
                  <a:lnTo>
                    <a:pt x="2217420" y="2193036"/>
                  </a:lnTo>
                  <a:lnTo>
                    <a:pt x="2217420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95071" y="1301496"/>
            <a:ext cx="2234565" cy="2208530"/>
            <a:chOff x="195071" y="1301496"/>
            <a:chExt cx="2234565" cy="220853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8995" y="1309116"/>
              <a:ext cx="1908048" cy="205292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02691" y="1309116"/>
              <a:ext cx="2219325" cy="2193290"/>
            </a:xfrm>
            <a:custGeom>
              <a:avLst/>
              <a:gdLst/>
              <a:ahLst/>
              <a:cxnLst/>
              <a:rect l="l" t="t" r="r" b="b"/>
              <a:pathLst>
                <a:path w="2219325" h="2193290">
                  <a:moveTo>
                    <a:pt x="0" y="2193036"/>
                  </a:moveTo>
                  <a:lnTo>
                    <a:pt x="2218944" y="2193036"/>
                  </a:lnTo>
                  <a:lnTo>
                    <a:pt x="2218944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2569464" y="1318260"/>
            <a:ext cx="2234565" cy="2209800"/>
            <a:chOff x="2569464" y="1318260"/>
            <a:chExt cx="2234565" cy="2209800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7084" y="1325880"/>
              <a:ext cx="2218944" cy="215188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577084" y="1325880"/>
              <a:ext cx="2219325" cy="2194560"/>
            </a:xfrm>
            <a:custGeom>
              <a:avLst/>
              <a:gdLst/>
              <a:ahLst/>
              <a:cxnLst/>
              <a:rect l="l" t="t" r="r" b="b"/>
              <a:pathLst>
                <a:path w="2219325" h="2194560">
                  <a:moveTo>
                    <a:pt x="0" y="2194560"/>
                  </a:moveTo>
                  <a:lnTo>
                    <a:pt x="2218944" y="2194560"/>
                  </a:lnTo>
                  <a:lnTo>
                    <a:pt x="2218944" y="0"/>
                  </a:lnTo>
                  <a:lnTo>
                    <a:pt x="0" y="0"/>
                  </a:lnTo>
                  <a:lnTo>
                    <a:pt x="0" y="2194560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4949952" y="1301496"/>
            <a:ext cx="2232660" cy="2208530"/>
            <a:chOff x="4949952" y="1301496"/>
            <a:chExt cx="2232660" cy="2208530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57572" y="1309116"/>
              <a:ext cx="2193052" cy="214430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957572" y="1309116"/>
              <a:ext cx="2217420" cy="2193290"/>
            </a:xfrm>
            <a:custGeom>
              <a:avLst/>
              <a:gdLst/>
              <a:ahLst/>
              <a:cxnLst/>
              <a:rect l="l" t="t" r="r" b="b"/>
              <a:pathLst>
                <a:path w="2217420" h="2193290">
                  <a:moveTo>
                    <a:pt x="0" y="2193036"/>
                  </a:moveTo>
                  <a:lnTo>
                    <a:pt x="2217420" y="2193036"/>
                  </a:lnTo>
                  <a:lnTo>
                    <a:pt x="2217420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7353300" y="1301496"/>
            <a:ext cx="2234565" cy="2208530"/>
            <a:chOff x="7353300" y="1301496"/>
            <a:chExt cx="2234565" cy="2208530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60920" y="1309116"/>
              <a:ext cx="2218944" cy="219303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360920" y="1309116"/>
              <a:ext cx="2219325" cy="2193290"/>
            </a:xfrm>
            <a:custGeom>
              <a:avLst/>
              <a:gdLst/>
              <a:ahLst/>
              <a:cxnLst/>
              <a:rect l="l" t="t" r="r" b="b"/>
              <a:pathLst>
                <a:path w="2219325" h="2193290">
                  <a:moveTo>
                    <a:pt x="0" y="2193036"/>
                  </a:moveTo>
                  <a:lnTo>
                    <a:pt x="2218944" y="2193036"/>
                  </a:lnTo>
                  <a:lnTo>
                    <a:pt x="2218944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9774935" y="1301496"/>
            <a:ext cx="2232660" cy="2208530"/>
            <a:chOff x="9774935" y="1301496"/>
            <a:chExt cx="2232660" cy="2208530"/>
          </a:xfrm>
        </p:grpSpPr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82555" y="1309116"/>
              <a:ext cx="2150410" cy="215039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782555" y="1309116"/>
              <a:ext cx="2217420" cy="2193290"/>
            </a:xfrm>
            <a:custGeom>
              <a:avLst/>
              <a:gdLst/>
              <a:ahLst/>
              <a:cxnLst/>
              <a:rect l="l" t="t" r="r" b="b"/>
              <a:pathLst>
                <a:path w="2217420" h="2193290">
                  <a:moveTo>
                    <a:pt x="0" y="2193036"/>
                  </a:moveTo>
                  <a:lnTo>
                    <a:pt x="2217420" y="2193036"/>
                  </a:lnTo>
                  <a:lnTo>
                    <a:pt x="2217420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object 32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130" y="144501"/>
            <a:ext cx="2676292" cy="296263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0" y="6565391"/>
            <a:ext cx="12192000" cy="292735"/>
          </a:xfrm>
          <a:custGeom>
            <a:avLst/>
            <a:gdLst/>
            <a:ahLst/>
            <a:cxnLst/>
            <a:rect l="l" t="t" r="r" b="b"/>
            <a:pathLst>
              <a:path w="12192000" h="292734">
                <a:moveTo>
                  <a:pt x="12192000" y="0"/>
                </a:moveTo>
                <a:lnTo>
                  <a:pt x="0" y="0"/>
                </a:lnTo>
                <a:lnTo>
                  <a:pt x="0" y="292608"/>
                </a:lnTo>
                <a:lnTo>
                  <a:pt x="12192000" y="292608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9926" y="201929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9976"/>
                </a:moveTo>
                <a:lnTo>
                  <a:pt x="568452" y="569976"/>
                </a:lnTo>
                <a:lnTo>
                  <a:pt x="568452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  <a:path w="736600" h="719455">
                <a:moveTo>
                  <a:pt x="166116" y="719328"/>
                </a:moveTo>
                <a:lnTo>
                  <a:pt x="736092" y="719328"/>
                </a:lnTo>
                <a:lnTo>
                  <a:pt x="736092" y="150875"/>
                </a:lnTo>
                <a:lnTo>
                  <a:pt x="166116" y="150875"/>
                </a:lnTo>
                <a:lnTo>
                  <a:pt x="166116" y="719328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990600" y="292632"/>
            <a:ext cx="2055276" cy="659098"/>
          </a:xfrm>
          <a:prstGeom prst="rect">
            <a:avLst/>
          </a:prstGeom>
        </p:spPr>
        <p:txBody>
          <a:bodyPr vert="horz" wrap="square" lIns="0" tIns="90423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TEE-</a:t>
            </a:r>
            <a:r>
              <a:rPr spc="-20" dirty="0">
                <a:solidFill>
                  <a:srgbClr val="1184C5"/>
                </a:solidFill>
              </a:rPr>
              <a:t>SHIRT</a:t>
            </a:r>
          </a:p>
        </p:txBody>
      </p:sp>
      <p:sp>
        <p:nvSpPr>
          <p:cNvPr id="37" name="object 6">
            <a:extLst>
              <a:ext uri="{FF2B5EF4-FFF2-40B4-BE49-F238E27FC236}">
                <a16:creationId xmlns:a16="http://schemas.microsoft.com/office/drawing/2014/main" id="{19813960-76BB-4342-96B1-735E5835EDF2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254"/>
            <a:chOff x="0" y="0"/>
            <a:chExt cx="12192000" cy="685825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348386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483864"/>
              <a:ext cx="12192000" cy="3374390"/>
            </a:xfrm>
            <a:custGeom>
              <a:avLst/>
              <a:gdLst/>
              <a:ahLst/>
              <a:cxnLst/>
              <a:rect l="l" t="t" r="r" b="b"/>
              <a:pathLst>
                <a:path w="12192000" h="3374390">
                  <a:moveTo>
                    <a:pt x="12192000" y="0"/>
                  </a:moveTo>
                  <a:lnTo>
                    <a:pt x="0" y="0"/>
                  </a:lnTo>
                  <a:lnTo>
                    <a:pt x="0" y="3374136"/>
                  </a:lnTo>
                  <a:lnTo>
                    <a:pt x="12192000" y="337413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348386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810505" y="912494"/>
              <a:ext cx="2571115" cy="2571115"/>
            </a:xfrm>
            <a:custGeom>
              <a:avLst/>
              <a:gdLst/>
              <a:ahLst/>
              <a:cxnLst/>
              <a:rect l="l" t="t" r="r" b="b"/>
              <a:pathLst>
                <a:path w="2571115" h="2571115">
                  <a:moveTo>
                    <a:pt x="1285494" y="0"/>
                  </a:moveTo>
                  <a:lnTo>
                    <a:pt x="0" y="1285493"/>
                  </a:lnTo>
                  <a:lnTo>
                    <a:pt x="1285494" y="2570988"/>
                  </a:lnTo>
                  <a:lnTo>
                    <a:pt x="2570988" y="1285493"/>
                  </a:lnTo>
                  <a:lnTo>
                    <a:pt x="1285494" y="0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0" y="2197989"/>
              <a:ext cx="2570988" cy="257086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25011" y="2223642"/>
              <a:ext cx="2570988" cy="254520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810505" y="3483483"/>
              <a:ext cx="2571115" cy="2571115"/>
            </a:xfrm>
            <a:custGeom>
              <a:avLst/>
              <a:gdLst/>
              <a:ahLst/>
              <a:cxnLst/>
              <a:rect l="l" t="t" r="r" b="b"/>
              <a:pathLst>
                <a:path w="2571115" h="2571115">
                  <a:moveTo>
                    <a:pt x="1285494" y="0"/>
                  </a:moveTo>
                  <a:lnTo>
                    <a:pt x="0" y="1285366"/>
                  </a:lnTo>
                  <a:lnTo>
                    <a:pt x="1285494" y="2570886"/>
                  </a:lnTo>
                  <a:lnTo>
                    <a:pt x="2570988" y="1285366"/>
                  </a:lnTo>
                  <a:lnTo>
                    <a:pt x="1285494" y="0"/>
                  </a:lnTo>
                  <a:close/>
                </a:path>
              </a:pathLst>
            </a:custGeom>
            <a:solidFill>
              <a:srgbClr val="37D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26252" y="2374392"/>
              <a:ext cx="539496" cy="5394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6531" y="4107179"/>
              <a:ext cx="539495" cy="53949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36920" y="3767328"/>
              <a:ext cx="539496" cy="53949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05971" y="4107179"/>
              <a:ext cx="539496" cy="53949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674614" y="1264158"/>
            <a:ext cx="843915" cy="1051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solidFill>
                  <a:srgbClr val="37DEFF"/>
                </a:solidFill>
                <a:latin typeface="Comic Sans MS"/>
                <a:cs typeface="Comic Sans MS"/>
              </a:rPr>
              <a:t>7</a:t>
            </a:r>
            <a:endParaRPr sz="36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  <a:spcBef>
                <a:spcPts val="875"/>
              </a:spcBef>
            </a:pP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Best</a:t>
            </a:r>
            <a:r>
              <a:rPr sz="1200" spc="10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7DEFF"/>
                </a:solidFill>
                <a:latin typeface="Tahoma"/>
                <a:cs typeface="Tahoma"/>
              </a:rPr>
              <a:t>Quality</a:t>
            </a:r>
            <a:endParaRPr sz="12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Best</a:t>
            </a:r>
            <a:r>
              <a:rPr sz="1200" spc="5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7DEFF"/>
                </a:solidFill>
                <a:latin typeface="Tahoma"/>
                <a:cs typeface="Tahoma"/>
              </a:rPr>
              <a:t>Goods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19090" y="4420870"/>
            <a:ext cx="1315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latin typeface="Lucida Sans Unicode"/>
                <a:cs typeface="Lucida Sans Unicode"/>
              </a:rPr>
              <a:t>W</a:t>
            </a:r>
            <a:r>
              <a:rPr sz="1200" spc="-10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70" dirty="0">
                <a:latin typeface="Lucida Sans Unicode"/>
                <a:cs typeface="Lucida Sans Unicode"/>
              </a:rPr>
              <a:t>  </a:t>
            </a:r>
            <a:r>
              <a:rPr sz="1200" spc="-50" dirty="0">
                <a:latin typeface="Lucida Sans Unicode"/>
                <a:cs typeface="Lucida Sans Unicode"/>
              </a:rPr>
              <a:t>c</a:t>
            </a:r>
            <a:r>
              <a:rPr sz="1200" spc="-8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-8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n</a:t>
            </a:r>
            <a:r>
              <a:rPr sz="1200" spc="70" dirty="0">
                <a:latin typeface="Lucida Sans Unicode"/>
                <a:cs typeface="Lucida Sans Unicode"/>
              </a:rPr>
              <a:t>  </a:t>
            </a:r>
            <a:r>
              <a:rPr sz="1200" spc="-20" dirty="0">
                <a:latin typeface="Lucida Sans Unicode"/>
                <a:cs typeface="Lucida Sans Unicode"/>
              </a:rPr>
              <a:t>d</a:t>
            </a:r>
            <a:r>
              <a:rPr sz="1200" spc="-8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o</a:t>
            </a:r>
            <a:r>
              <a:rPr sz="1200" spc="75" dirty="0">
                <a:latin typeface="Lucida Sans Unicode"/>
                <a:cs typeface="Lucida Sans Unicode"/>
              </a:rPr>
              <a:t>  </a:t>
            </a:r>
            <a:r>
              <a:rPr sz="1200" spc="-50" dirty="0">
                <a:latin typeface="Lucida Sans Unicode"/>
                <a:cs typeface="Lucida Sans Unicode"/>
              </a:rPr>
              <a:t>i</a:t>
            </a:r>
            <a:r>
              <a:rPr sz="1200" spc="-80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t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94782" y="4767834"/>
            <a:ext cx="117221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3505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Tahoma"/>
                <a:cs typeface="Tahoma"/>
              </a:rPr>
              <a:t>SUBSCRIBE</a:t>
            </a:r>
            <a:r>
              <a:rPr sz="1000" spc="-45" dirty="0">
                <a:latin typeface="Tahoma"/>
                <a:cs typeface="Tahoma"/>
              </a:rPr>
              <a:t> </a:t>
            </a:r>
            <a:r>
              <a:rPr sz="1000" spc="-25" dirty="0">
                <a:latin typeface="Tahoma"/>
                <a:cs typeface="Tahoma"/>
              </a:rPr>
              <a:t>AND </a:t>
            </a:r>
            <a:r>
              <a:rPr sz="1000" dirty="0">
                <a:latin typeface="Tahoma"/>
                <a:cs typeface="Tahoma"/>
              </a:rPr>
              <a:t>CONTACT</a:t>
            </a:r>
            <a:r>
              <a:rPr sz="1000" spc="-35" dirty="0">
                <a:latin typeface="Tahoma"/>
                <a:cs typeface="Tahoma"/>
              </a:rPr>
              <a:t> </a:t>
            </a:r>
            <a:r>
              <a:rPr sz="1000" spc="-50" dirty="0">
                <a:latin typeface="Tahoma"/>
                <a:cs typeface="Tahoma"/>
              </a:rPr>
              <a:t>WITH</a:t>
            </a:r>
            <a:r>
              <a:rPr sz="1000" spc="-30" dirty="0">
                <a:latin typeface="Tahoma"/>
                <a:cs typeface="Tahoma"/>
              </a:rPr>
              <a:t> </a:t>
            </a:r>
            <a:r>
              <a:rPr sz="1000" spc="-25" dirty="0">
                <a:latin typeface="Tahoma"/>
                <a:cs typeface="Tahoma"/>
              </a:rPr>
              <a:t>US..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5368" y="4583328"/>
            <a:ext cx="3540125" cy="7106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5"/>
              </a:spcBef>
            </a:pPr>
            <a:r>
              <a:rPr sz="1050" spc="85" dirty="0">
                <a:solidFill>
                  <a:srgbClr val="FFFFFF"/>
                </a:solidFill>
                <a:latin typeface="Cambria"/>
                <a:cs typeface="Cambria"/>
              </a:rPr>
              <a:t>We</a:t>
            </a:r>
            <a:r>
              <a:rPr sz="1050" spc="4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started</a:t>
            </a:r>
            <a:r>
              <a:rPr sz="1050" spc="4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as</a:t>
            </a:r>
            <a:r>
              <a:rPr sz="1050" spc="459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050" spc="46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small</a:t>
            </a:r>
            <a:r>
              <a:rPr sz="1050" spc="4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garment</a:t>
            </a:r>
            <a:r>
              <a:rPr sz="1050" spc="4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manufacturing</a:t>
            </a:r>
            <a:r>
              <a:rPr sz="1050" spc="46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unit</a:t>
            </a:r>
            <a:r>
              <a:rPr sz="1050" spc="4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-25" dirty="0">
                <a:solidFill>
                  <a:srgbClr val="FFFFFF"/>
                </a:solidFill>
                <a:latin typeface="Cambria"/>
                <a:cs typeface="Cambria"/>
              </a:rPr>
              <a:t>in</a:t>
            </a:r>
            <a:r>
              <a:rPr sz="1050" spc="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sz="1050" spc="30" dirty="0">
                <a:solidFill>
                  <a:srgbClr val="FFFFFF"/>
                </a:solidFill>
                <a:latin typeface="Cambria"/>
                <a:cs typeface="Cambria"/>
              </a:rPr>
              <a:t>Gazipur</a:t>
            </a:r>
            <a:r>
              <a:rPr sz="1050" spc="30" dirty="0">
                <a:solidFill>
                  <a:srgbClr val="FFFFFF"/>
                </a:solidFill>
                <a:latin typeface="Cambria"/>
                <a:cs typeface="Cambria"/>
              </a:rPr>
              <a:t>,</a:t>
            </a:r>
            <a:r>
              <a:rPr sz="1050" spc="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30" dirty="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sz="1050" spc="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20" dirty="0">
                <a:solidFill>
                  <a:srgbClr val="FFFFFF"/>
                </a:solidFill>
                <a:latin typeface="Cambria"/>
                <a:cs typeface="Cambria"/>
              </a:rPr>
              <a:t>industrial</a:t>
            </a:r>
            <a:r>
              <a:rPr sz="1050" spc="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30" dirty="0">
                <a:solidFill>
                  <a:srgbClr val="FFFFFF"/>
                </a:solidFill>
                <a:latin typeface="Cambria"/>
                <a:cs typeface="Cambria"/>
              </a:rPr>
              <a:t>part</a:t>
            </a:r>
            <a:r>
              <a:rPr sz="1050" spc="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30" dirty="0">
                <a:solidFill>
                  <a:srgbClr val="FFFFFF"/>
                </a:solidFill>
                <a:latin typeface="Cambria"/>
                <a:cs typeface="Cambria"/>
              </a:rPr>
              <a:t>of</a:t>
            </a:r>
            <a:r>
              <a:rPr sz="1050" spc="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30" dirty="0">
                <a:solidFill>
                  <a:srgbClr val="FFFFFF"/>
                </a:solidFill>
                <a:latin typeface="Cambria"/>
                <a:cs typeface="Cambria"/>
              </a:rPr>
              <a:t>Dhaka</a:t>
            </a:r>
            <a:r>
              <a:rPr sz="1050" spc="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30" dirty="0">
                <a:solidFill>
                  <a:srgbClr val="FFFFFF"/>
                </a:solidFill>
                <a:latin typeface="Cambria"/>
                <a:cs typeface="Cambria"/>
              </a:rPr>
              <a:t>in</a:t>
            </a:r>
            <a:r>
              <a:rPr sz="1050" spc="29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20" dirty="0">
                <a:solidFill>
                  <a:srgbClr val="FFFFFF"/>
                </a:solidFill>
                <a:latin typeface="Cambria"/>
                <a:cs typeface="Cambria"/>
              </a:rPr>
              <a:t>20</a:t>
            </a:r>
            <a:r>
              <a:rPr lang="en-US" sz="1050" spc="20" dirty="0">
                <a:solidFill>
                  <a:srgbClr val="FFFFFF"/>
                </a:solidFill>
                <a:latin typeface="Cambria"/>
                <a:cs typeface="Cambria"/>
              </a:rPr>
              <a:t>2</a:t>
            </a:r>
            <a:r>
              <a:rPr sz="1050" spc="20" dirty="0">
                <a:solidFill>
                  <a:srgbClr val="FFFFFF"/>
                </a:solidFill>
                <a:latin typeface="Cambria"/>
                <a:cs typeface="Cambria"/>
              </a:rPr>
              <a:t>0.</a:t>
            </a:r>
            <a:r>
              <a:rPr sz="1050" spc="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sz="1050" spc="-10" dirty="0" err="1">
                <a:solidFill>
                  <a:srgbClr val="FFFFFF"/>
                </a:solidFill>
                <a:latin typeface="Cambria"/>
                <a:cs typeface="Cambria"/>
              </a:rPr>
              <a:t>Fardar</a:t>
            </a:r>
            <a:r>
              <a:rPr sz="105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Cambria"/>
                <a:cs typeface="Cambria"/>
              </a:rPr>
              <a:t>Fashion</a:t>
            </a:r>
            <a:r>
              <a:rPr lang="en-US" sz="1050" spc="10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1050" spc="1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Cambria"/>
                <a:cs typeface="Cambria"/>
              </a:rPr>
              <a:t>has</a:t>
            </a:r>
            <a:r>
              <a:rPr sz="1050" spc="114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mbria"/>
                <a:cs typeface="Cambria"/>
              </a:rPr>
              <a:t>been</a:t>
            </a:r>
            <a:r>
              <a:rPr sz="1050" spc="10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70" dirty="0">
                <a:solidFill>
                  <a:srgbClr val="FFFFFF"/>
                </a:solidFill>
                <a:latin typeface="Cambria"/>
                <a:cs typeface="Cambria"/>
              </a:rPr>
              <a:t>engaged</a:t>
            </a:r>
            <a:r>
              <a:rPr sz="1050" spc="1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Cambria"/>
                <a:cs typeface="Cambria"/>
              </a:rPr>
              <a:t>in</a:t>
            </a:r>
            <a:r>
              <a:rPr sz="1050" spc="1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Cambria"/>
                <a:cs typeface="Cambria"/>
              </a:rPr>
              <a:t>manufacturing</a:t>
            </a:r>
            <a:r>
              <a:rPr sz="1050" spc="1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Cambria"/>
                <a:cs typeface="Cambria"/>
              </a:rPr>
              <a:t>&amp;</a:t>
            </a:r>
            <a:r>
              <a:rPr sz="1050" spc="1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Cambria"/>
                <a:cs typeface="Cambria"/>
              </a:rPr>
              <a:t>exporting</a:t>
            </a:r>
            <a:endParaRPr sz="1050" dirty="0">
              <a:latin typeface="Cambria"/>
              <a:cs typeface="Cambr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5368" y="5305349"/>
            <a:ext cx="3539490" cy="1225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50100"/>
              </a:lnSpc>
              <a:spcBef>
                <a:spcPts val="95"/>
              </a:spcBef>
            </a:pPr>
            <a:r>
              <a:rPr sz="1050" spc="50" dirty="0">
                <a:solidFill>
                  <a:srgbClr val="FFFFFF"/>
                </a:solidFill>
                <a:latin typeface="Cambria"/>
                <a:cs typeface="Cambria"/>
              </a:rPr>
              <a:t>apparel.</a:t>
            </a:r>
            <a:r>
              <a:rPr lang="en-US" sz="1050" spc="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Though</a:t>
            </a:r>
            <a:r>
              <a:rPr lang="en-US" sz="1050" spc="38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relatively</a:t>
            </a:r>
            <a:r>
              <a:rPr sz="1050" spc="395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small</a:t>
            </a:r>
            <a:r>
              <a:rPr sz="1050" spc="385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1050" spc="50" dirty="0">
                <a:solidFill>
                  <a:srgbClr val="FFFFFF"/>
                </a:solidFill>
                <a:latin typeface="Cambria"/>
                <a:cs typeface="Cambria"/>
              </a:rPr>
              <a:t>compared</a:t>
            </a:r>
            <a:r>
              <a:rPr sz="1050" spc="385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1050" spc="-25" dirty="0">
                <a:solidFill>
                  <a:srgbClr val="FFFFFF"/>
                </a:solidFill>
                <a:latin typeface="Cambria"/>
                <a:cs typeface="Cambria"/>
              </a:rPr>
              <a:t>to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 contemporary</a:t>
            </a:r>
            <a:r>
              <a:rPr sz="1050" spc="4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manufacturer</a:t>
            </a:r>
            <a:r>
              <a:rPr sz="1050" spc="434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in</a:t>
            </a:r>
            <a:r>
              <a:rPr sz="1050" spc="39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45" dirty="0">
                <a:solidFill>
                  <a:srgbClr val="FFFFFF"/>
                </a:solidFill>
                <a:latin typeface="Cambria"/>
                <a:cs typeface="Cambria"/>
              </a:rPr>
              <a:t>Bangladesh,</a:t>
            </a:r>
            <a:r>
              <a:rPr sz="1050" spc="4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we</a:t>
            </a:r>
            <a:r>
              <a:rPr sz="1050" spc="39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50" dirty="0">
                <a:solidFill>
                  <a:srgbClr val="FFFFFF"/>
                </a:solidFill>
                <a:latin typeface="Cambria"/>
                <a:cs typeface="Cambria"/>
              </a:rPr>
              <a:t>have</a:t>
            </a:r>
            <a:r>
              <a:rPr sz="1050" spc="4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-5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 compliant</a:t>
            </a:r>
            <a:r>
              <a:rPr sz="1050" spc="360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factory,</a:t>
            </a:r>
            <a:r>
              <a:rPr sz="1050" spc="3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highly</a:t>
            </a:r>
            <a:r>
              <a:rPr sz="1050" spc="35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skilled</a:t>
            </a:r>
            <a:r>
              <a:rPr sz="1050" spc="3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work</a:t>
            </a:r>
            <a:r>
              <a:rPr sz="1050" spc="3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force,</a:t>
            </a:r>
            <a:r>
              <a:rPr sz="1050" spc="3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050" spc="3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Cambria"/>
                <a:cs typeface="Cambria"/>
              </a:rPr>
              <a:t>flexible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production</a:t>
            </a:r>
            <a:r>
              <a:rPr sz="1050" spc="3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platform,</a:t>
            </a:r>
            <a:r>
              <a:rPr sz="1050" spc="3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55" dirty="0">
                <a:solidFill>
                  <a:srgbClr val="FFFFFF"/>
                </a:solidFill>
                <a:latin typeface="Cambria"/>
                <a:cs typeface="Cambria"/>
              </a:rPr>
              <a:t>experienced</a:t>
            </a:r>
            <a:r>
              <a:rPr sz="1050" spc="3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staff</a:t>
            </a:r>
            <a:r>
              <a:rPr sz="1050" spc="3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and</a:t>
            </a:r>
            <a:r>
              <a:rPr sz="1050" spc="3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dirty="0">
                <a:solidFill>
                  <a:srgbClr val="FFFFFF"/>
                </a:solidFill>
                <a:latin typeface="Cambria"/>
                <a:cs typeface="Cambria"/>
              </a:rPr>
              <a:t>more</a:t>
            </a:r>
            <a:r>
              <a:rPr sz="1050" spc="395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1050" spc="-20" dirty="0">
                <a:solidFill>
                  <a:srgbClr val="FFFFFF"/>
                </a:solidFill>
                <a:latin typeface="Cambria"/>
                <a:cs typeface="Cambria"/>
              </a:rPr>
              <a:t>than </a:t>
            </a:r>
            <a:r>
              <a:rPr lang="en-US" sz="1050" spc="10" dirty="0">
                <a:solidFill>
                  <a:srgbClr val="FFFFFF"/>
                </a:solidFill>
                <a:latin typeface="Cambria"/>
                <a:cs typeface="Cambria"/>
              </a:rPr>
              <a:t>05</a:t>
            </a:r>
            <a:r>
              <a:rPr sz="1050" spc="1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Cambria"/>
                <a:cs typeface="Cambria"/>
              </a:rPr>
              <a:t>years</a:t>
            </a:r>
            <a:r>
              <a:rPr sz="1050" spc="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Cambria"/>
                <a:cs typeface="Cambria"/>
              </a:rPr>
              <a:t>of</a:t>
            </a:r>
            <a:r>
              <a:rPr sz="1050" spc="1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Cambria"/>
                <a:cs typeface="Cambria"/>
              </a:rPr>
              <a:t>manufacturing</a:t>
            </a:r>
            <a:r>
              <a:rPr sz="1050" spc="1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050" spc="35" dirty="0">
                <a:solidFill>
                  <a:srgbClr val="FFFFFF"/>
                </a:solidFill>
                <a:latin typeface="Cambria"/>
                <a:cs typeface="Cambria"/>
              </a:rPr>
              <a:t>expertise.</a:t>
            </a:r>
            <a:endParaRPr sz="1050" dirty="0">
              <a:latin typeface="Cambria"/>
              <a:cs typeface="Cambr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37508" y="6512458"/>
            <a:ext cx="42735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1</a:t>
            </a:r>
            <a:r>
              <a:rPr sz="1200" spc="-75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0</a:t>
            </a:r>
            <a:r>
              <a:rPr sz="1200" spc="-70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0</a:t>
            </a:r>
            <a:r>
              <a:rPr sz="1200" spc="-70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%</a:t>
            </a:r>
            <a:r>
              <a:rPr sz="1200" spc="90" dirty="0">
                <a:solidFill>
                  <a:srgbClr val="37DEFF"/>
                </a:solidFill>
                <a:latin typeface="Tahoma"/>
                <a:cs typeface="Tahoma"/>
              </a:rPr>
              <a:t> 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E</a:t>
            </a:r>
            <a:r>
              <a:rPr sz="1200" spc="-65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x</a:t>
            </a:r>
            <a:r>
              <a:rPr sz="1200" spc="-65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p</a:t>
            </a:r>
            <a:r>
              <a:rPr sz="1200" spc="-65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37DEFF"/>
                </a:solidFill>
                <a:latin typeface="Tahoma"/>
                <a:cs typeface="Tahoma"/>
              </a:rPr>
              <a:t>o</a:t>
            </a:r>
            <a:r>
              <a:rPr sz="1200" spc="-70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r</a:t>
            </a:r>
            <a:r>
              <a:rPr sz="1200" spc="-70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t</a:t>
            </a:r>
            <a:r>
              <a:rPr sz="1200" spc="85" dirty="0">
                <a:solidFill>
                  <a:srgbClr val="37DEFF"/>
                </a:solidFill>
                <a:latin typeface="Tahoma"/>
                <a:cs typeface="Tahoma"/>
              </a:rPr>
              <a:t>  </a:t>
            </a:r>
            <a:r>
              <a:rPr sz="1200" spc="55" dirty="0">
                <a:solidFill>
                  <a:srgbClr val="37DEFF"/>
                </a:solidFill>
                <a:latin typeface="Tahoma"/>
                <a:cs typeface="Tahoma"/>
              </a:rPr>
              <a:t>O</a:t>
            </a:r>
            <a:r>
              <a:rPr sz="1200" spc="-80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r</a:t>
            </a:r>
            <a:r>
              <a:rPr sz="1200" spc="-70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i</a:t>
            </a:r>
            <a:r>
              <a:rPr sz="1200" spc="-65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e</a:t>
            </a:r>
            <a:r>
              <a:rPr sz="1200" spc="-65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n</a:t>
            </a:r>
            <a:r>
              <a:rPr sz="1200" spc="-75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t</a:t>
            </a:r>
            <a:r>
              <a:rPr sz="1200" spc="-75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e</a:t>
            </a:r>
            <a:r>
              <a:rPr sz="1200" spc="-65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d</a:t>
            </a:r>
            <a:r>
              <a:rPr sz="1200" spc="95" dirty="0">
                <a:solidFill>
                  <a:srgbClr val="37DEFF"/>
                </a:solidFill>
                <a:latin typeface="Tahoma"/>
                <a:cs typeface="Tahoma"/>
              </a:rPr>
              <a:t>  </a:t>
            </a:r>
            <a:r>
              <a:rPr sz="1200" spc="60" dirty="0">
                <a:solidFill>
                  <a:srgbClr val="37DEFF"/>
                </a:solidFill>
                <a:latin typeface="Tahoma"/>
                <a:cs typeface="Tahoma"/>
              </a:rPr>
              <a:t>G</a:t>
            </a:r>
            <a:r>
              <a:rPr sz="1200" spc="-70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a</a:t>
            </a:r>
            <a:r>
              <a:rPr sz="1200" spc="-70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r</a:t>
            </a:r>
            <a:r>
              <a:rPr sz="1200" spc="-70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m</a:t>
            </a:r>
            <a:r>
              <a:rPr sz="1200" spc="-70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e</a:t>
            </a:r>
            <a:r>
              <a:rPr sz="1200" spc="-70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n</a:t>
            </a:r>
            <a:r>
              <a:rPr sz="1200" spc="-70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t</a:t>
            </a:r>
            <a:r>
              <a:rPr sz="1200" spc="-75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s</a:t>
            </a:r>
            <a:r>
              <a:rPr sz="1200" spc="100" dirty="0">
                <a:solidFill>
                  <a:srgbClr val="37DEFF"/>
                </a:solidFill>
                <a:latin typeface="Tahoma"/>
                <a:cs typeface="Tahoma"/>
              </a:rPr>
              <a:t>  </a:t>
            </a:r>
            <a:r>
              <a:rPr sz="1200" spc="-155" dirty="0">
                <a:solidFill>
                  <a:srgbClr val="37DEFF"/>
                </a:solidFill>
                <a:latin typeface="Tahoma"/>
                <a:cs typeface="Tahoma"/>
              </a:rPr>
              <a:t>I</a:t>
            </a:r>
            <a:r>
              <a:rPr sz="1200" spc="-70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n</a:t>
            </a:r>
            <a:r>
              <a:rPr sz="1200" spc="-70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d</a:t>
            </a:r>
            <a:r>
              <a:rPr sz="1200" spc="-65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u</a:t>
            </a:r>
            <a:r>
              <a:rPr sz="1200" spc="-70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s</a:t>
            </a:r>
            <a:r>
              <a:rPr sz="1200" spc="-70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t</a:t>
            </a:r>
            <a:r>
              <a:rPr sz="1200" spc="-75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7DEFF"/>
                </a:solidFill>
                <a:latin typeface="Tahoma"/>
                <a:cs typeface="Tahoma"/>
              </a:rPr>
              <a:t>r</a:t>
            </a:r>
            <a:r>
              <a:rPr sz="1200" spc="-70" dirty="0">
                <a:solidFill>
                  <a:srgbClr val="37DEFF"/>
                </a:solidFill>
                <a:latin typeface="Tahoma"/>
                <a:cs typeface="Tahoma"/>
              </a:rPr>
              <a:t> </a:t>
            </a:r>
            <a:r>
              <a:rPr sz="1200" spc="-50" dirty="0">
                <a:solidFill>
                  <a:srgbClr val="37DEFF"/>
                </a:solidFill>
                <a:latin typeface="Tahoma"/>
                <a:cs typeface="Tahoma"/>
              </a:rPr>
              <a:t>y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09804" y="876427"/>
            <a:ext cx="2685796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215" dirty="0">
                <a:solidFill>
                  <a:srgbClr val="000066"/>
                </a:solidFill>
              </a:rPr>
              <a:t>Company </a:t>
            </a:r>
            <a:r>
              <a:rPr sz="3600" spc="225" dirty="0">
                <a:solidFill>
                  <a:srgbClr val="1184C5"/>
                </a:solidFill>
              </a:rPr>
              <a:t>Profile</a:t>
            </a:r>
            <a:endParaRPr sz="3600" dirty="0"/>
          </a:p>
        </p:txBody>
      </p:sp>
      <p:grpSp>
        <p:nvGrpSpPr>
          <p:cNvPr id="21" name="object 21"/>
          <p:cNvGrpSpPr/>
          <p:nvPr/>
        </p:nvGrpSpPr>
        <p:grpSpPr>
          <a:xfrm>
            <a:off x="254508" y="0"/>
            <a:ext cx="11221593" cy="2115820"/>
            <a:chOff x="254508" y="0"/>
            <a:chExt cx="11221593" cy="2115820"/>
          </a:xfrm>
        </p:grpSpPr>
        <p:sp>
          <p:nvSpPr>
            <p:cNvPr id="22" name="object 22"/>
            <p:cNvSpPr/>
            <p:nvPr/>
          </p:nvSpPr>
          <p:spPr>
            <a:xfrm>
              <a:off x="254508" y="2043683"/>
              <a:ext cx="696595" cy="71755"/>
            </a:xfrm>
            <a:custGeom>
              <a:avLst/>
              <a:gdLst/>
              <a:ahLst/>
              <a:cxnLst/>
              <a:rect l="l" t="t" r="r" b="b"/>
              <a:pathLst>
                <a:path w="696594" h="71755">
                  <a:moveTo>
                    <a:pt x="0" y="71627"/>
                  </a:moveTo>
                  <a:lnTo>
                    <a:pt x="696468" y="71627"/>
                  </a:lnTo>
                  <a:lnTo>
                    <a:pt x="696468" y="0"/>
                  </a:lnTo>
                  <a:lnTo>
                    <a:pt x="0" y="0"/>
                  </a:lnTo>
                  <a:lnTo>
                    <a:pt x="0" y="71627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50976" y="0"/>
              <a:ext cx="10525125" cy="2115820"/>
            </a:xfrm>
            <a:custGeom>
              <a:avLst/>
              <a:gdLst/>
              <a:ahLst/>
              <a:cxnLst/>
              <a:rect l="l" t="t" r="r" b="b"/>
              <a:pathLst>
                <a:path w="10525125" h="2115820">
                  <a:moveTo>
                    <a:pt x="1620012" y="2043684"/>
                  </a:moveTo>
                  <a:lnTo>
                    <a:pt x="0" y="2043684"/>
                  </a:lnTo>
                  <a:lnTo>
                    <a:pt x="0" y="2115312"/>
                  </a:lnTo>
                  <a:lnTo>
                    <a:pt x="1620012" y="2115312"/>
                  </a:lnTo>
                  <a:lnTo>
                    <a:pt x="1620012" y="2043684"/>
                  </a:lnTo>
                  <a:close/>
                </a:path>
                <a:path w="10525125" h="2115820">
                  <a:moveTo>
                    <a:pt x="10524744" y="0"/>
                  </a:moveTo>
                  <a:lnTo>
                    <a:pt x="9589008" y="0"/>
                  </a:lnTo>
                  <a:lnTo>
                    <a:pt x="10056876" y="650748"/>
                  </a:lnTo>
                  <a:lnTo>
                    <a:pt x="10524744" y="0"/>
                  </a:lnTo>
                  <a:close/>
                </a:path>
              </a:pathLst>
            </a:custGeom>
            <a:solidFill>
              <a:srgbClr val="37D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837419" y="0"/>
              <a:ext cx="1233170" cy="1015365"/>
            </a:xfrm>
            <a:custGeom>
              <a:avLst/>
              <a:gdLst/>
              <a:ahLst/>
              <a:cxnLst/>
              <a:rect l="l" t="t" r="r" b="b"/>
              <a:pathLst>
                <a:path w="1233170" h="1015365">
                  <a:moveTo>
                    <a:pt x="1232915" y="0"/>
                  </a:moveTo>
                  <a:lnTo>
                    <a:pt x="0" y="0"/>
                  </a:lnTo>
                  <a:lnTo>
                    <a:pt x="616457" y="1014984"/>
                  </a:lnTo>
                  <a:lnTo>
                    <a:pt x="1232915" y="0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03319" y="206925"/>
              <a:ext cx="5347716" cy="591987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8331454" y="4840935"/>
            <a:ext cx="3682365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l"/>
            <a:r>
              <a:rPr lang="en-US" sz="1400" dirty="0">
                <a:solidFill>
                  <a:srgbClr val="FFFFFF"/>
                </a:solidFill>
                <a:latin typeface="Cambria"/>
                <a:cs typeface="Cambria"/>
              </a:rPr>
              <a:t>Plot</a:t>
            </a:r>
            <a:r>
              <a:rPr lang="en-US" sz="1400" spc="15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sz="1400" spc="65" dirty="0">
                <a:solidFill>
                  <a:srgbClr val="FFFFFF"/>
                </a:solidFill>
                <a:latin typeface="Cambria"/>
                <a:cs typeface="Cambria"/>
              </a:rPr>
              <a:t>#</a:t>
            </a:r>
            <a:r>
              <a:rPr lang="en-US" sz="1400" spc="16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Candara" panose="020E0502030303020204" pitchFamily="34" charset="0"/>
              </a:rPr>
              <a:t>Holding No. A 46/2, </a:t>
            </a:r>
            <a:r>
              <a:rPr lang="en-US" sz="1200" b="0" i="0" u="none" strike="noStrike" baseline="0" dirty="0" err="1">
                <a:solidFill>
                  <a:schemeClr val="bg1"/>
                </a:solidFill>
                <a:latin typeface="Candara" panose="020E0502030303020204" pitchFamily="34" charset="0"/>
              </a:rPr>
              <a:t>Mogorkhal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Candara" panose="020E0502030303020204" pitchFamily="34" charset="0"/>
              </a:rPr>
              <a:t>,</a:t>
            </a:r>
          </a:p>
          <a:p>
            <a:pPr algn="l"/>
            <a:r>
              <a:rPr lang="en-US" sz="1200" b="0" i="0" u="none" strike="noStrike" baseline="0" dirty="0">
                <a:solidFill>
                  <a:schemeClr val="bg1"/>
                </a:solidFill>
                <a:latin typeface="Candara" panose="020E0502030303020204" pitchFamily="34" charset="0"/>
              </a:rPr>
              <a:t>National </a:t>
            </a:r>
            <a:r>
              <a:rPr lang="en-US" sz="1200" b="0" i="0" u="none" strike="noStrike" baseline="0" dirty="0" err="1">
                <a:solidFill>
                  <a:schemeClr val="bg1"/>
                </a:solidFill>
                <a:latin typeface="Candara" panose="020E0502030303020204" pitchFamily="34" charset="0"/>
              </a:rPr>
              <a:t>Unuversity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Candara" panose="020E0502030303020204" pitchFamily="34" charset="0"/>
              </a:rPr>
              <a:t>, Gazipur-1704.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Cambria"/>
                <a:cs typeface="Cambria"/>
              </a:rPr>
              <a:t>Phone</a:t>
            </a:r>
            <a:r>
              <a:rPr lang="en-US" sz="1400" spc="125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lang="en-US" sz="1400" dirty="0">
                <a:solidFill>
                  <a:srgbClr val="FFFFFF"/>
                </a:solidFill>
                <a:latin typeface="Cambria"/>
                <a:cs typeface="Cambria"/>
              </a:rPr>
              <a:t>:</a:t>
            </a:r>
            <a:r>
              <a:rPr lang="en-US" sz="14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mbria"/>
                <a:cs typeface="Cambria"/>
              </a:rPr>
              <a:t>+880</a:t>
            </a:r>
            <a:r>
              <a:rPr lang="en-US" sz="1400" spc="1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1865018138</a:t>
            </a:r>
            <a:endParaRPr lang="en-US" sz="1400" dirty="0">
              <a:latin typeface="Cambria"/>
              <a:cs typeface="Cambri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31454" y="5656884"/>
            <a:ext cx="48958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Cambria"/>
                <a:cs typeface="Cambria"/>
              </a:rPr>
              <a:t>Email</a:t>
            </a:r>
            <a:endParaRPr sz="1400">
              <a:latin typeface="Cambria"/>
              <a:cs typeface="Cambri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31454" y="5550814"/>
            <a:ext cx="3076575" cy="990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6600" marR="5080" indent="-127000">
              <a:lnSpc>
                <a:spcPct val="150000"/>
              </a:lnSpc>
              <a:spcBef>
                <a:spcPts val="100"/>
              </a:spcBef>
            </a:pPr>
            <a:r>
              <a:rPr lang="en-US" sz="1400" spc="45" dirty="0">
                <a:solidFill>
                  <a:srgbClr val="FFFFFF"/>
                </a:solidFill>
                <a:latin typeface="Cambria"/>
                <a:cs typeface="Cambria"/>
              </a:rPr>
              <a:t>: </a:t>
            </a:r>
            <a:r>
              <a:rPr sz="1400" spc="45" dirty="0">
                <a:solidFill>
                  <a:schemeClr val="bg1"/>
                </a:solidFill>
                <a:latin typeface="Cambria"/>
                <a:cs typeface="Cambria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45" dirty="0">
                <a:solidFill>
                  <a:schemeClr val="bg1"/>
                </a:solidFill>
                <a:latin typeface="Cambria"/>
                <a:cs typeface="Cambria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45" dirty="0">
                <a:solidFill>
                  <a:schemeClr val="bg1"/>
                </a:solidFill>
                <a:latin typeface="Cambria"/>
                <a:cs typeface="Cambria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en-US" sz="1400" spc="45" dirty="0">
              <a:solidFill>
                <a:schemeClr val="bg1"/>
              </a:solidFill>
              <a:latin typeface="Cambria"/>
              <a:cs typeface="Cambria"/>
            </a:endParaRPr>
          </a:p>
          <a:p>
            <a:pPr marL="736600" marR="5080" indent="-127000">
              <a:lnSpc>
                <a:spcPct val="150000"/>
              </a:lnSpc>
              <a:spcBef>
                <a:spcPts val="100"/>
              </a:spcBef>
            </a:pPr>
            <a:r>
              <a:rPr lang="en-US" sz="1400" spc="45" dirty="0">
                <a:solidFill>
                  <a:srgbClr val="FFFFFF"/>
                </a:solidFill>
                <a:latin typeface="Cambria"/>
              </a:rPr>
              <a:t>  </a:t>
            </a:r>
            <a:r>
              <a:rPr lang="en-US" sz="1400" spc="45" dirty="0">
                <a:solidFill>
                  <a:schemeClr val="bg1"/>
                </a:solidFill>
                <a:latin typeface="Cambria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hilary@fardarbd.com</a:t>
            </a:r>
            <a:endParaRPr sz="1400" spc="45" dirty="0">
              <a:solidFill>
                <a:schemeClr val="bg1"/>
              </a:solidFill>
              <a:latin typeface="Cambria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  <a:tabLst>
                <a:tab pos="654050" algn="l"/>
              </a:tabLst>
            </a:pPr>
            <a:r>
              <a:rPr sz="1400" spc="50" dirty="0">
                <a:solidFill>
                  <a:srgbClr val="FFFFFF"/>
                </a:solidFill>
                <a:latin typeface="Cambria"/>
                <a:cs typeface="Cambria"/>
              </a:rPr>
              <a:t>Web</a:t>
            </a:r>
            <a:r>
              <a:rPr lang="en-US" sz="1400" spc="50" dirty="0">
                <a:solidFill>
                  <a:srgbClr val="FFFFFF"/>
                </a:solidFill>
                <a:latin typeface="Cambria"/>
                <a:cs typeface="Cambria"/>
              </a:rPr>
              <a:t>    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:</a:t>
            </a:r>
            <a:r>
              <a:rPr sz="1400" spc="10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Cambria"/>
                <a:cs typeface="Cambria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spc="-10" dirty="0">
                <a:solidFill>
                  <a:schemeClr val="bg1"/>
                </a:solidFill>
                <a:latin typeface="Cambria"/>
                <a:cs typeface="Cambria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-10" dirty="0">
                <a:solidFill>
                  <a:schemeClr val="bg1"/>
                </a:solidFill>
                <a:latin typeface="Cambria"/>
                <a:cs typeface="Cambria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sz="14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3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130" y="144501"/>
            <a:ext cx="2676292" cy="296263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0" y="6565391"/>
            <a:ext cx="12192000" cy="292735"/>
          </a:xfrm>
          <a:custGeom>
            <a:avLst/>
            <a:gdLst/>
            <a:ahLst/>
            <a:cxnLst/>
            <a:rect l="l" t="t" r="r" b="b"/>
            <a:pathLst>
              <a:path w="12192000" h="292734">
                <a:moveTo>
                  <a:pt x="12192000" y="0"/>
                </a:moveTo>
                <a:lnTo>
                  <a:pt x="0" y="0"/>
                </a:lnTo>
                <a:lnTo>
                  <a:pt x="0" y="292608"/>
                </a:lnTo>
                <a:lnTo>
                  <a:pt x="12192000" y="292608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9926" y="201929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9976"/>
                </a:moveTo>
                <a:lnTo>
                  <a:pt x="568452" y="569976"/>
                </a:lnTo>
                <a:lnTo>
                  <a:pt x="568452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  <a:path w="736600" h="719455">
                <a:moveTo>
                  <a:pt x="166116" y="719328"/>
                </a:moveTo>
                <a:lnTo>
                  <a:pt x="736092" y="719328"/>
                </a:lnTo>
                <a:lnTo>
                  <a:pt x="736092" y="150875"/>
                </a:lnTo>
                <a:lnTo>
                  <a:pt x="166116" y="150875"/>
                </a:lnTo>
                <a:lnTo>
                  <a:pt x="166116" y="719328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990600" y="273619"/>
            <a:ext cx="2131476" cy="645304"/>
          </a:xfrm>
          <a:prstGeom prst="rect">
            <a:avLst/>
          </a:prstGeom>
        </p:spPr>
        <p:txBody>
          <a:bodyPr vert="horz" wrap="square" lIns="0" tIns="90423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TEE-</a:t>
            </a:r>
            <a:r>
              <a:rPr spc="-20" dirty="0">
                <a:solidFill>
                  <a:srgbClr val="1184C5"/>
                </a:solidFill>
              </a:rPr>
              <a:t>SHIRT</a:t>
            </a:r>
          </a:p>
        </p:txBody>
      </p:sp>
      <p:sp>
        <p:nvSpPr>
          <p:cNvPr id="37" name="object 6">
            <a:extLst>
              <a:ext uri="{FF2B5EF4-FFF2-40B4-BE49-F238E27FC236}">
                <a16:creationId xmlns:a16="http://schemas.microsoft.com/office/drawing/2014/main" id="{19813960-76BB-4342-96B1-735E5835EDF2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F71D784-758D-4BBD-BACC-DF6A15FF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1040631"/>
            <a:ext cx="12073222" cy="545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69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0" y="869274"/>
            <a:ext cx="12180571" cy="53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89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3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130" y="144501"/>
            <a:ext cx="2676292" cy="296263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0" y="6565391"/>
            <a:ext cx="12192000" cy="292735"/>
          </a:xfrm>
          <a:custGeom>
            <a:avLst/>
            <a:gdLst/>
            <a:ahLst/>
            <a:cxnLst/>
            <a:rect l="l" t="t" r="r" b="b"/>
            <a:pathLst>
              <a:path w="12192000" h="292734">
                <a:moveTo>
                  <a:pt x="12192000" y="0"/>
                </a:moveTo>
                <a:lnTo>
                  <a:pt x="0" y="0"/>
                </a:lnTo>
                <a:lnTo>
                  <a:pt x="0" y="292608"/>
                </a:lnTo>
                <a:lnTo>
                  <a:pt x="12192000" y="292608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9926" y="201929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9976"/>
                </a:moveTo>
                <a:lnTo>
                  <a:pt x="568452" y="569976"/>
                </a:lnTo>
                <a:lnTo>
                  <a:pt x="568452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  <a:path w="736600" h="719455">
                <a:moveTo>
                  <a:pt x="166116" y="719328"/>
                </a:moveTo>
                <a:lnTo>
                  <a:pt x="736092" y="719328"/>
                </a:lnTo>
                <a:lnTo>
                  <a:pt x="736092" y="150875"/>
                </a:lnTo>
                <a:lnTo>
                  <a:pt x="166116" y="150875"/>
                </a:lnTo>
                <a:lnTo>
                  <a:pt x="166116" y="719328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942543" y="338073"/>
            <a:ext cx="4443095" cy="460638"/>
          </a:xfrm>
          <a:prstGeom prst="rect">
            <a:avLst/>
          </a:prstGeom>
        </p:spPr>
        <p:txBody>
          <a:bodyPr vert="horz" wrap="square" lIns="0" tIns="90423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UNDER</a:t>
            </a:r>
            <a:r>
              <a:rPr spc="-95" dirty="0"/>
              <a:t> </a:t>
            </a:r>
            <a:r>
              <a:rPr lang="en-US" spc="-10" dirty="0">
                <a:solidFill>
                  <a:srgbClr val="1184C5"/>
                </a:solidFill>
              </a:rPr>
              <a:t>GARMENTS</a:t>
            </a:r>
            <a:endParaRPr spc="-10" dirty="0">
              <a:solidFill>
                <a:srgbClr val="1184C5"/>
              </a:solidFill>
            </a:endParaRPr>
          </a:p>
        </p:txBody>
      </p:sp>
      <p:sp>
        <p:nvSpPr>
          <p:cNvPr id="38" name="object 6">
            <a:extLst>
              <a:ext uri="{FF2B5EF4-FFF2-40B4-BE49-F238E27FC236}">
                <a16:creationId xmlns:a16="http://schemas.microsoft.com/office/drawing/2014/main" id="{A2754E1D-5AB0-4D78-808C-19BA53CE8FDD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1702D5D-682E-4230-A7CE-39E23C3778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792698"/>
            <a:ext cx="3492679" cy="281319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9B028D9-BAD4-486C-950B-7129D85542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080" y="849703"/>
            <a:ext cx="3651438" cy="273699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0D07030-181D-4DCA-B28D-B4D4B0B37F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52031"/>
            <a:ext cx="3143412" cy="304180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AFE1C07-CAA6-4C30-8742-DCE4043BEC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782" y="1066800"/>
            <a:ext cx="4242018" cy="219086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B92B8EA-ED2F-420B-BC80-C0A09BF740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587605"/>
            <a:ext cx="3753043" cy="281319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1899CFE-0763-4D68-8D82-C9D0647319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226988"/>
            <a:ext cx="2743341" cy="333392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01248B0-981C-432A-8FE2-2FD380DBC9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625" y="2593195"/>
            <a:ext cx="4432528" cy="427377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F9F3863-DFE7-4582-9E7B-C3DD9198A6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155771"/>
            <a:ext cx="3473629" cy="34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1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88372"/>
            <a:ext cx="12145518" cy="531366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879" y="1271016"/>
            <a:ext cx="2234565" cy="2208530"/>
            <a:chOff x="182879" y="1271016"/>
            <a:chExt cx="2234565" cy="22085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5571" y="1278636"/>
              <a:ext cx="1853184" cy="215039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0499" y="1278636"/>
              <a:ext cx="2219325" cy="2193290"/>
            </a:xfrm>
            <a:custGeom>
              <a:avLst/>
              <a:gdLst/>
              <a:ahLst/>
              <a:cxnLst/>
              <a:rect l="l" t="t" r="r" b="b"/>
              <a:pathLst>
                <a:path w="2219325" h="2193290">
                  <a:moveTo>
                    <a:pt x="0" y="2193036"/>
                  </a:moveTo>
                  <a:lnTo>
                    <a:pt x="2218944" y="2193036"/>
                  </a:lnTo>
                  <a:lnTo>
                    <a:pt x="2218944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557272" y="1287780"/>
            <a:ext cx="2234565" cy="2209800"/>
            <a:chOff x="2557272" y="1287780"/>
            <a:chExt cx="2234565" cy="22098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2428" y="1295400"/>
              <a:ext cx="2048256" cy="214579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64892" y="1295400"/>
              <a:ext cx="2219325" cy="2194560"/>
            </a:xfrm>
            <a:custGeom>
              <a:avLst/>
              <a:gdLst/>
              <a:ahLst/>
              <a:cxnLst/>
              <a:rect l="l" t="t" r="r" b="b"/>
              <a:pathLst>
                <a:path w="2219325" h="2194560">
                  <a:moveTo>
                    <a:pt x="0" y="2194560"/>
                  </a:moveTo>
                  <a:lnTo>
                    <a:pt x="2218944" y="2194560"/>
                  </a:lnTo>
                  <a:lnTo>
                    <a:pt x="2218944" y="0"/>
                  </a:lnTo>
                  <a:lnTo>
                    <a:pt x="0" y="0"/>
                  </a:lnTo>
                  <a:lnTo>
                    <a:pt x="0" y="2194560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937759" y="1271016"/>
            <a:ext cx="2232660" cy="2208530"/>
            <a:chOff x="4937759" y="1271016"/>
            <a:chExt cx="2232660" cy="220853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34226" y="1278636"/>
              <a:ext cx="1864094" cy="215039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945379" y="1278636"/>
              <a:ext cx="2217420" cy="2193290"/>
            </a:xfrm>
            <a:custGeom>
              <a:avLst/>
              <a:gdLst/>
              <a:ahLst/>
              <a:cxnLst/>
              <a:rect l="l" t="t" r="r" b="b"/>
              <a:pathLst>
                <a:path w="2217420" h="2193290">
                  <a:moveTo>
                    <a:pt x="0" y="2193036"/>
                  </a:moveTo>
                  <a:lnTo>
                    <a:pt x="2217420" y="2193036"/>
                  </a:lnTo>
                  <a:lnTo>
                    <a:pt x="2217420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7342631" y="1271016"/>
            <a:ext cx="2232660" cy="2208530"/>
            <a:chOff x="7342631" y="1271016"/>
            <a:chExt cx="2232660" cy="220853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33006" y="1278636"/>
              <a:ext cx="1870186" cy="205292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350251" y="1278636"/>
              <a:ext cx="2217420" cy="2193290"/>
            </a:xfrm>
            <a:custGeom>
              <a:avLst/>
              <a:gdLst/>
              <a:ahLst/>
              <a:cxnLst/>
              <a:rect l="l" t="t" r="r" b="b"/>
              <a:pathLst>
                <a:path w="2217420" h="2193290">
                  <a:moveTo>
                    <a:pt x="0" y="2193036"/>
                  </a:moveTo>
                  <a:lnTo>
                    <a:pt x="2217420" y="2193036"/>
                  </a:lnTo>
                  <a:lnTo>
                    <a:pt x="2217420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9764268" y="1271016"/>
            <a:ext cx="2232660" cy="2208530"/>
            <a:chOff x="9764268" y="1271016"/>
            <a:chExt cx="2232660" cy="220853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69357" y="1278636"/>
              <a:ext cx="2052941" cy="214430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771888" y="1278636"/>
              <a:ext cx="2217420" cy="2193290"/>
            </a:xfrm>
            <a:custGeom>
              <a:avLst/>
              <a:gdLst/>
              <a:ahLst/>
              <a:cxnLst/>
              <a:rect l="l" t="t" r="r" b="b"/>
              <a:pathLst>
                <a:path w="2217420" h="2193290">
                  <a:moveTo>
                    <a:pt x="0" y="2193036"/>
                  </a:moveTo>
                  <a:lnTo>
                    <a:pt x="2217420" y="2193036"/>
                  </a:lnTo>
                  <a:lnTo>
                    <a:pt x="2217420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95071" y="3750564"/>
            <a:ext cx="2234565" cy="2208530"/>
            <a:chOff x="195071" y="3750564"/>
            <a:chExt cx="2234565" cy="220853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0227" y="3758184"/>
              <a:ext cx="2048256" cy="205292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02691" y="3758184"/>
              <a:ext cx="2219325" cy="2193290"/>
            </a:xfrm>
            <a:custGeom>
              <a:avLst/>
              <a:gdLst/>
              <a:ahLst/>
              <a:cxnLst/>
              <a:rect l="l" t="t" r="r" b="b"/>
              <a:pathLst>
                <a:path w="2219325" h="2193290">
                  <a:moveTo>
                    <a:pt x="0" y="2193036"/>
                  </a:moveTo>
                  <a:lnTo>
                    <a:pt x="2218944" y="2193036"/>
                  </a:lnTo>
                  <a:lnTo>
                    <a:pt x="2218944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2570988" y="3767328"/>
            <a:ext cx="2232660" cy="2209800"/>
            <a:chOff x="2570988" y="3767328"/>
            <a:chExt cx="2232660" cy="2209800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76077" y="3774948"/>
              <a:ext cx="1955472" cy="205435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578608" y="3774948"/>
              <a:ext cx="2217420" cy="2194560"/>
            </a:xfrm>
            <a:custGeom>
              <a:avLst/>
              <a:gdLst/>
              <a:ahLst/>
              <a:cxnLst/>
              <a:rect l="l" t="t" r="r" b="b"/>
              <a:pathLst>
                <a:path w="2217420" h="2194560">
                  <a:moveTo>
                    <a:pt x="0" y="2194560"/>
                  </a:moveTo>
                  <a:lnTo>
                    <a:pt x="2217420" y="2194560"/>
                  </a:lnTo>
                  <a:lnTo>
                    <a:pt x="2217420" y="0"/>
                  </a:lnTo>
                  <a:lnTo>
                    <a:pt x="0" y="0"/>
                  </a:lnTo>
                  <a:lnTo>
                    <a:pt x="0" y="2194560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4949952" y="3750564"/>
            <a:ext cx="2232660" cy="2208530"/>
            <a:chOff x="4949952" y="3750564"/>
            <a:chExt cx="2232660" cy="2208530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52510" y="3758184"/>
              <a:ext cx="1858003" cy="215039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957572" y="3758184"/>
              <a:ext cx="2217420" cy="2193290"/>
            </a:xfrm>
            <a:custGeom>
              <a:avLst/>
              <a:gdLst/>
              <a:ahLst/>
              <a:cxnLst/>
              <a:rect l="l" t="t" r="r" b="b"/>
              <a:pathLst>
                <a:path w="2217420" h="2193290">
                  <a:moveTo>
                    <a:pt x="0" y="2193036"/>
                  </a:moveTo>
                  <a:lnTo>
                    <a:pt x="2217420" y="2193036"/>
                  </a:lnTo>
                  <a:lnTo>
                    <a:pt x="2217420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7354823" y="3750564"/>
            <a:ext cx="2232660" cy="2208530"/>
            <a:chOff x="7354823" y="3750564"/>
            <a:chExt cx="2232660" cy="2208530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08647" y="3758184"/>
              <a:ext cx="1900645" cy="199809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362443" y="3758184"/>
              <a:ext cx="2217420" cy="2193290"/>
            </a:xfrm>
            <a:custGeom>
              <a:avLst/>
              <a:gdLst/>
              <a:ahLst/>
              <a:cxnLst/>
              <a:rect l="l" t="t" r="r" b="b"/>
              <a:pathLst>
                <a:path w="2217420" h="2193290">
                  <a:moveTo>
                    <a:pt x="0" y="2193036"/>
                  </a:moveTo>
                  <a:lnTo>
                    <a:pt x="2217420" y="2193036"/>
                  </a:lnTo>
                  <a:lnTo>
                    <a:pt x="2217420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9774935" y="3750564"/>
            <a:ext cx="2234565" cy="2208530"/>
            <a:chOff x="9774935" y="3750564"/>
            <a:chExt cx="2234565" cy="2208530"/>
          </a:xfrm>
        </p:grpSpPr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71531" y="3758184"/>
              <a:ext cx="1865376" cy="205292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782555" y="3758184"/>
              <a:ext cx="2219325" cy="2193290"/>
            </a:xfrm>
            <a:custGeom>
              <a:avLst/>
              <a:gdLst/>
              <a:ahLst/>
              <a:cxnLst/>
              <a:rect l="l" t="t" r="r" b="b"/>
              <a:pathLst>
                <a:path w="2219325" h="2193290">
                  <a:moveTo>
                    <a:pt x="0" y="2193036"/>
                  </a:moveTo>
                  <a:lnTo>
                    <a:pt x="2218944" y="2193036"/>
                  </a:lnTo>
                  <a:lnTo>
                    <a:pt x="2218944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object 32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130" y="144501"/>
            <a:ext cx="2676292" cy="296263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0" y="6565391"/>
            <a:ext cx="12192000" cy="292735"/>
          </a:xfrm>
          <a:custGeom>
            <a:avLst/>
            <a:gdLst/>
            <a:ahLst/>
            <a:cxnLst/>
            <a:rect l="l" t="t" r="r" b="b"/>
            <a:pathLst>
              <a:path w="12192000" h="292734">
                <a:moveTo>
                  <a:pt x="12192000" y="0"/>
                </a:moveTo>
                <a:lnTo>
                  <a:pt x="0" y="0"/>
                </a:lnTo>
                <a:lnTo>
                  <a:pt x="0" y="292608"/>
                </a:lnTo>
                <a:lnTo>
                  <a:pt x="12192000" y="292608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9926" y="201929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9976"/>
                </a:moveTo>
                <a:lnTo>
                  <a:pt x="568452" y="569976"/>
                </a:lnTo>
                <a:lnTo>
                  <a:pt x="568452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  <a:path w="736600" h="719455">
                <a:moveTo>
                  <a:pt x="166116" y="719328"/>
                </a:moveTo>
                <a:lnTo>
                  <a:pt x="736092" y="719328"/>
                </a:lnTo>
                <a:lnTo>
                  <a:pt x="736092" y="150875"/>
                </a:lnTo>
                <a:lnTo>
                  <a:pt x="166116" y="150875"/>
                </a:lnTo>
                <a:lnTo>
                  <a:pt x="166116" y="719328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924539" y="276080"/>
            <a:ext cx="3503076" cy="645304"/>
          </a:xfrm>
          <a:prstGeom prst="rect">
            <a:avLst/>
          </a:prstGeom>
        </p:spPr>
        <p:txBody>
          <a:bodyPr vert="horz" wrap="square" lIns="0" tIns="90423" rIns="0" bIns="0" rtlCol="0">
            <a:spAutoFit/>
          </a:bodyPr>
          <a:lstStyle/>
          <a:p>
            <a:pPr marL="67310">
              <a:lnSpc>
                <a:spcPct val="100000"/>
              </a:lnSpc>
              <a:spcBef>
                <a:spcPts val="100"/>
              </a:spcBef>
            </a:pPr>
            <a:r>
              <a:rPr dirty="0"/>
              <a:t>KIDS</a:t>
            </a:r>
            <a:r>
              <a:rPr spc="-25" dirty="0"/>
              <a:t> </a:t>
            </a:r>
            <a:r>
              <a:rPr dirty="0">
                <a:solidFill>
                  <a:srgbClr val="1184C5"/>
                </a:solidFill>
              </a:rPr>
              <a:t>LONG</a:t>
            </a:r>
            <a:r>
              <a:rPr spc="-25" dirty="0">
                <a:solidFill>
                  <a:srgbClr val="1184C5"/>
                </a:solidFill>
              </a:rPr>
              <a:t> TEE</a:t>
            </a:r>
          </a:p>
        </p:txBody>
      </p:sp>
      <p:sp>
        <p:nvSpPr>
          <p:cNvPr id="37" name="object 6">
            <a:extLst>
              <a:ext uri="{FF2B5EF4-FFF2-40B4-BE49-F238E27FC236}">
                <a16:creationId xmlns:a16="http://schemas.microsoft.com/office/drawing/2014/main" id="{03EF0ED1-BB33-457F-B9F1-AE3733D28749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879" y="1362455"/>
            <a:ext cx="2234565" cy="2208530"/>
            <a:chOff x="182879" y="1362455"/>
            <a:chExt cx="2234565" cy="22085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1939" y="1370075"/>
              <a:ext cx="2060448" cy="215039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0499" y="1370075"/>
              <a:ext cx="2219325" cy="2193290"/>
            </a:xfrm>
            <a:custGeom>
              <a:avLst/>
              <a:gdLst/>
              <a:ahLst/>
              <a:cxnLst/>
              <a:rect l="l" t="t" r="r" b="b"/>
              <a:pathLst>
                <a:path w="2219325" h="2193290">
                  <a:moveTo>
                    <a:pt x="0" y="2193036"/>
                  </a:moveTo>
                  <a:lnTo>
                    <a:pt x="2218944" y="2193036"/>
                  </a:lnTo>
                  <a:lnTo>
                    <a:pt x="2218944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557272" y="1379219"/>
            <a:ext cx="2234565" cy="2209800"/>
            <a:chOff x="2557272" y="1379219"/>
            <a:chExt cx="2234565" cy="22098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2428" y="1386839"/>
              <a:ext cx="2054352" cy="21518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64892" y="1386839"/>
              <a:ext cx="2219325" cy="2194560"/>
            </a:xfrm>
            <a:custGeom>
              <a:avLst/>
              <a:gdLst/>
              <a:ahLst/>
              <a:cxnLst/>
              <a:rect l="l" t="t" r="r" b="b"/>
              <a:pathLst>
                <a:path w="2219325" h="2194560">
                  <a:moveTo>
                    <a:pt x="0" y="2194560"/>
                  </a:moveTo>
                  <a:lnTo>
                    <a:pt x="2218944" y="2194560"/>
                  </a:lnTo>
                  <a:lnTo>
                    <a:pt x="2218944" y="0"/>
                  </a:lnTo>
                  <a:lnTo>
                    <a:pt x="0" y="0"/>
                  </a:lnTo>
                  <a:lnTo>
                    <a:pt x="0" y="2194560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937759" y="1362455"/>
            <a:ext cx="2232660" cy="2208530"/>
            <a:chOff x="4937759" y="1362455"/>
            <a:chExt cx="2232660" cy="220853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42848" y="1370075"/>
              <a:ext cx="2046849" cy="214430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945379" y="1370075"/>
              <a:ext cx="2217420" cy="2193290"/>
            </a:xfrm>
            <a:custGeom>
              <a:avLst/>
              <a:gdLst/>
              <a:ahLst/>
              <a:cxnLst/>
              <a:rect l="l" t="t" r="r" b="b"/>
              <a:pathLst>
                <a:path w="2217420" h="2193290">
                  <a:moveTo>
                    <a:pt x="0" y="2193036"/>
                  </a:moveTo>
                  <a:lnTo>
                    <a:pt x="2217420" y="2193036"/>
                  </a:lnTo>
                  <a:lnTo>
                    <a:pt x="2217420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7342631" y="1362455"/>
            <a:ext cx="2232660" cy="2208530"/>
            <a:chOff x="7342631" y="1362455"/>
            <a:chExt cx="2232660" cy="220853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47720" y="1370075"/>
              <a:ext cx="2119950" cy="205292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350251" y="1370075"/>
              <a:ext cx="2217420" cy="2193290"/>
            </a:xfrm>
            <a:custGeom>
              <a:avLst/>
              <a:gdLst/>
              <a:ahLst/>
              <a:cxnLst/>
              <a:rect l="l" t="t" r="r" b="b"/>
              <a:pathLst>
                <a:path w="2217420" h="2193290">
                  <a:moveTo>
                    <a:pt x="0" y="2193036"/>
                  </a:moveTo>
                  <a:lnTo>
                    <a:pt x="2217420" y="2193036"/>
                  </a:lnTo>
                  <a:lnTo>
                    <a:pt x="2217420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9764268" y="1362455"/>
            <a:ext cx="2232660" cy="2208530"/>
            <a:chOff x="9764268" y="1362455"/>
            <a:chExt cx="2232660" cy="220853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71888" y="1370075"/>
              <a:ext cx="2217420" cy="219303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771888" y="1370075"/>
              <a:ext cx="2217420" cy="2193290"/>
            </a:xfrm>
            <a:custGeom>
              <a:avLst/>
              <a:gdLst/>
              <a:ahLst/>
              <a:cxnLst/>
              <a:rect l="l" t="t" r="r" b="b"/>
              <a:pathLst>
                <a:path w="2217420" h="2193290">
                  <a:moveTo>
                    <a:pt x="0" y="2193036"/>
                  </a:moveTo>
                  <a:lnTo>
                    <a:pt x="2217420" y="2193036"/>
                  </a:lnTo>
                  <a:lnTo>
                    <a:pt x="2217420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95071" y="3793235"/>
            <a:ext cx="2234565" cy="2208530"/>
            <a:chOff x="195071" y="3793235"/>
            <a:chExt cx="2234565" cy="220853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0227" y="3800855"/>
              <a:ext cx="2054352" cy="205292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02691" y="3800855"/>
              <a:ext cx="2219325" cy="2193290"/>
            </a:xfrm>
            <a:custGeom>
              <a:avLst/>
              <a:gdLst/>
              <a:ahLst/>
              <a:cxnLst/>
              <a:rect l="l" t="t" r="r" b="b"/>
              <a:pathLst>
                <a:path w="2219325" h="2193290">
                  <a:moveTo>
                    <a:pt x="0" y="2193036"/>
                  </a:moveTo>
                  <a:lnTo>
                    <a:pt x="2218944" y="2193036"/>
                  </a:lnTo>
                  <a:lnTo>
                    <a:pt x="2218944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2570988" y="3811523"/>
            <a:ext cx="2232660" cy="2208530"/>
            <a:chOff x="2570988" y="3811523"/>
            <a:chExt cx="2232660" cy="2208530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76077" y="3819143"/>
              <a:ext cx="2052941" cy="205292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578608" y="3819143"/>
              <a:ext cx="2217420" cy="2193290"/>
            </a:xfrm>
            <a:custGeom>
              <a:avLst/>
              <a:gdLst/>
              <a:ahLst/>
              <a:cxnLst/>
              <a:rect l="l" t="t" r="r" b="b"/>
              <a:pathLst>
                <a:path w="2217420" h="2193290">
                  <a:moveTo>
                    <a:pt x="0" y="2193035"/>
                  </a:moveTo>
                  <a:lnTo>
                    <a:pt x="2217420" y="2193035"/>
                  </a:lnTo>
                  <a:lnTo>
                    <a:pt x="2217420" y="0"/>
                  </a:lnTo>
                  <a:lnTo>
                    <a:pt x="0" y="0"/>
                  </a:lnTo>
                  <a:lnTo>
                    <a:pt x="0" y="2193035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4949952" y="3793235"/>
            <a:ext cx="2232660" cy="2208530"/>
            <a:chOff x="4949952" y="3793235"/>
            <a:chExt cx="2232660" cy="2208530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48949" y="3800855"/>
              <a:ext cx="2052941" cy="214430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957572" y="3800855"/>
              <a:ext cx="2217420" cy="2193290"/>
            </a:xfrm>
            <a:custGeom>
              <a:avLst/>
              <a:gdLst/>
              <a:ahLst/>
              <a:cxnLst/>
              <a:rect l="l" t="t" r="r" b="b"/>
              <a:pathLst>
                <a:path w="2217420" h="2193290">
                  <a:moveTo>
                    <a:pt x="0" y="2193036"/>
                  </a:moveTo>
                  <a:lnTo>
                    <a:pt x="2217420" y="2193036"/>
                  </a:lnTo>
                  <a:lnTo>
                    <a:pt x="2217420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7354823" y="3793235"/>
            <a:ext cx="2232660" cy="2208530"/>
            <a:chOff x="7354823" y="3793235"/>
            <a:chExt cx="2232660" cy="2208530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62443" y="3800855"/>
              <a:ext cx="2150410" cy="215039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362443" y="3800855"/>
              <a:ext cx="2217420" cy="2193290"/>
            </a:xfrm>
            <a:custGeom>
              <a:avLst/>
              <a:gdLst/>
              <a:ahLst/>
              <a:cxnLst/>
              <a:rect l="l" t="t" r="r" b="b"/>
              <a:pathLst>
                <a:path w="2217420" h="2193290">
                  <a:moveTo>
                    <a:pt x="0" y="2193036"/>
                  </a:moveTo>
                  <a:lnTo>
                    <a:pt x="2217420" y="2193036"/>
                  </a:lnTo>
                  <a:lnTo>
                    <a:pt x="2217420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9774935" y="3793235"/>
            <a:ext cx="2234565" cy="2208530"/>
            <a:chOff x="9774935" y="3793235"/>
            <a:chExt cx="2234565" cy="2208530"/>
          </a:xfrm>
        </p:grpSpPr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80091" y="3800855"/>
              <a:ext cx="2048256" cy="205292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782555" y="3800855"/>
              <a:ext cx="2219325" cy="2193290"/>
            </a:xfrm>
            <a:custGeom>
              <a:avLst/>
              <a:gdLst/>
              <a:ahLst/>
              <a:cxnLst/>
              <a:rect l="l" t="t" r="r" b="b"/>
              <a:pathLst>
                <a:path w="2219325" h="2193290">
                  <a:moveTo>
                    <a:pt x="0" y="2193036"/>
                  </a:moveTo>
                  <a:lnTo>
                    <a:pt x="2218944" y="2193036"/>
                  </a:lnTo>
                  <a:lnTo>
                    <a:pt x="2218944" y="0"/>
                  </a:lnTo>
                  <a:lnTo>
                    <a:pt x="0" y="0"/>
                  </a:lnTo>
                  <a:lnTo>
                    <a:pt x="0" y="2193036"/>
                  </a:lnTo>
                  <a:close/>
                </a:path>
              </a:pathLst>
            </a:custGeom>
            <a:ln w="1524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object 32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130" y="144501"/>
            <a:ext cx="2676292" cy="296263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0" y="6565391"/>
            <a:ext cx="12192000" cy="292735"/>
          </a:xfrm>
          <a:custGeom>
            <a:avLst/>
            <a:gdLst/>
            <a:ahLst/>
            <a:cxnLst/>
            <a:rect l="l" t="t" r="r" b="b"/>
            <a:pathLst>
              <a:path w="12192000" h="292734">
                <a:moveTo>
                  <a:pt x="12192000" y="0"/>
                </a:moveTo>
                <a:lnTo>
                  <a:pt x="0" y="0"/>
                </a:lnTo>
                <a:lnTo>
                  <a:pt x="0" y="292608"/>
                </a:lnTo>
                <a:lnTo>
                  <a:pt x="12192000" y="292608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9926" y="201929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9976"/>
                </a:moveTo>
                <a:lnTo>
                  <a:pt x="568452" y="569976"/>
                </a:lnTo>
                <a:lnTo>
                  <a:pt x="568452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  <a:path w="736600" h="719455">
                <a:moveTo>
                  <a:pt x="166116" y="719328"/>
                </a:moveTo>
                <a:lnTo>
                  <a:pt x="736092" y="719328"/>
                </a:lnTo>
                <a:lnTo>
                  <a:pt x="736092" y="150875"/>
                </a:lnTo>
                <a:lnTo>
                  <a:pt x="166116" y="150875"/>
                </a:lnTo>
                <a:lnTo>
                  <a:pt x="166116" y="719328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979470" y="292632"/>
            <a:ext cx="3198276" cy="645304"/>
          </a:xfrm>
          <a:prstGeom prst="rect">
            <a:avLst/>
          </a:prstGeom>
        </p:spPr>
        <p:txBody>
          <a:bodyPr vert="horz" wrap="square" lIns="0" tIns="90423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dirty="0"/>
              <a:t>KIDS </a:t>
            </a:r>
            <a:r>
              <a:rPr spc="-10" dirty="0">
                <a:solidFill>
                  <a:srgbClr val="1184C5"/>
                </a:solidFill>
              </a:rPr>
              <a:t>TEE-SHIRT</a:t>
            </a:r>
          </a:p>
        </p:txBody>
      </p:sp>
      <p:sp>
        <p:nvSpPr>
          <p:cNvPr id="38" name="object 6">
            <a:extLst>
              <a:ext uri="{FF2B5EF4-FFF2-40B4-BE49-F238E27FC236}">
                <a16:creationId xmlns:a16="http://schemas.microsoft.com/office/drawing/2014/main" id="{ED7F6236-0263-4733-B6E2-9FBD1098E491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0" y="869274"/>
            <a:ext cx="12180572" cy="5329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3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130" y="144501"/>
            <a:ext cx="2676292" cy="296263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0" y="6565391"/>
            <a:ext cx="12192000" cy="292735"/>
          </a:xfrm>
          <a:custGeom>
            <a:avLst/>
            <a:gdLst/>
            <a:ahLst/>
            <a:cxnLst/>
            <a:rect l="l" t="t" r="r" b="b"/>
            <a:pathLst>
              <a:path w="12192000" h="292734">
                <a:moveTo>
                  <a:pt x="12192000" y="0"/>
                </a:moveTo>
                <a:lnTo>
                  <a:pt x="0" y="0"/>
                </a:lnTo>
                <a:lnTo>
                  <a:pt x="0" y="292608"/>
                </a:lnTo>
                <a:lnTo>
                  <a:pt x="12192000" y="292608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9926" y="201929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9976"/>
                </a:moveTo>
                <a:lnTo>
                  <a:pt x="568452" y="569976"/>
                </a:lnTo>
                <a:lnTo>
                  <a:pt x="568452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  <a:path w="736600" h="719455">
                <a:moveTo>
                  <a:pt x="166116" y="719328"/>
                </a:moveTo>
                <a:lnTo>
                  <a:pt x="736092" y="719328"/>
                </a:lnTo>
                <a:lnTo>
                  <a:pt x="736092" y="150875"/>
                </a:lnTo>
                <a:lnTo>
                  <a:pt x="166116" y="150875"/>
                </a:lnTo>
                <a:lnTo>
                  <a:pt x="166116" y="719328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990600" y="201929"/>
            <a:ext cx="3085880" cy="645304"/>
          </a:xfrm>
          <a:prstGeom prst="rect">
            <a:avLst/>
          </a:prstGeom>
        </p:spPr>
        <p:txBody>
          <a:bodyPr vert="horz" wrap="square" lIns="0" tIns="90423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0"/>
              </a:spcBef>
            </a:pPr>
            <a:r>
              <a:rPr dirty="0"/>
              <a:t>LADIES</a:t>
            </a:r>
            <a:r>
              <a:rPr spc="-95" dirty="0"/>
              <a:t> </a:t>
            </a:r>
            <a:r>
              <a:rPr spc="-10" dirty="0">
                <a:solidFill>
                  <a:srgbClr val="1184C5"/>
                </a:solidFill>
              </a:rPr>
              <a:t>DRESS</a:t>
            </a:r>
          </a:p>
        </p:txBody>
      </p:sp>
      <p:sp>
        <p:nvSpPr>
          <p:cNvPr id="38" name="object 6">
            <a:extLst>
              <a:ext uri="{FF2B5EF4-FFF2-40B4-BE49-F238E27FC236}">
                <a16:creationId xmlns:a16="http://schemas.microsoft.com/office/drawing/2014/main" id="{A2754E1D-5AB0-4D78-808C-19BA53CE8FDD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3F57B99-0371-4A4A-B024-1266E6758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38" y="974218"/>
            <a:ext cx="1857375" cy="27908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59AE96D-72CA-473D-A5C9-9233EB55CB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985837"/>
            <a:ext cx="1676400" cy="27908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8A49B60-4085-46A5-B890-48FE5FB8BA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75" y="3762375"/>
            <a:ext cx="2009775" cy="279082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95EC8B2-F96F-4076-853A-01A25479A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287" y="3762375"/>
            <a:ext cx="2409825" cy="27908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237D60D-EF97-481F-B77D-1F14D5D071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10" y="985837"/>
            <a:ext cx="3533775" cy="279082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132BE4A-D777-4261-9D4E-65D8D11EB00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"/>
          <a:stretch/>
        </p:blipFill>
        <p:spPr>
          <a:xfrm>
            <a:off x="7147612" y="965654"/>
            <a:ext cx="3726707" cy="27908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2435B4E-D535-4825-BC0B-4AC338EDA2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" y="990600"/>
            <a:ext cx="1714500" cy="27813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83D864D-CC91-4B06-8865-4FC4329B0A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" y="3784091"/>
            <a:ext cx="2400300" cy="27691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2028F2E-5B6A-4C2C-AAD4-E7665EAB89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571" y="3771427"/>
            <a:ext cx="1495425" cy="27318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B58972B-18B1-40CE-B841-9372179F6B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296" y="3756478"/>
            <a:ext cx="1943100" cy="2796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3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130" y="144501"/>
            <a:ext cx="2676292" cy="296263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0" y="6565391"/>
            <a:ext cx="12192000" cy="292735"/>
          </a:xfrm>
          <a:custGeom>
            <a:avLst/>
            <a:gdLst/>
            <a:ahLst/>
            <a:cxnLst/>
            <a:rect l="l" t="t" r="r" b="b"/>
            <a:pathLst>
              <a:path w="12192000" h="292734">
                <a:moveTo>
                  <a:pt x="12192000" y="0"/>
                </a:moveTo>
                <a:lnTo>
                  <a:pt x="0" y="0"/>
                </a:lnTo>
                <a:lnTo>
                  <a:pt x="0" y="292608"/>
                </a:lnTo>
                <a:lnTo>
                  <a:pt x="12192000" y="292608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9926" y="201929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9976"/>
                </a:moveTo>
                <a:lnTo>
                  <a:pt x="568452" y="569976"/>
                </a:lnTo>
                <a:lnTo>
                  <a:pt x="568452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  <a:path w="736600" h="719455">
                <a:moveTo>
                  <a:pt x="166116" y="719328"/>
                </a:moveTo>
                <a:lnTo>
                  <a:pt x="736092" y="719328"/>
                </a:lnTo>
                <a:lnTo>
                  <a:pt x="736092" y="150875"/>
                </a:lnTo>
                <a:lnTo>
                  <a:pt x="166116" y="150875"/>
                </a:lnTo>
                <a:lnTo>
                  <a:pt x="166116" y="719328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1032376" y="201929"/>
            <a:ext cx="3342106" cy="645304"/>
          </a:xfrm>
          <a:prstGeom prst="rect">
            <a:avLst/>
          </a:prstGeom>
        </p:spPr>
        <p:txBody>
          <a:bodyPr vert="horz" wrap="square" lIns="0" tIns="90423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0"/>
              </a:spcBef>
            </a:pPr>
            <a:r>
              <a:rPr dirty="0"/>
              <a:t>LADIES</a:t>
            </a:r>
            <a:r>
              <a:rPr spc="-95" dirty="0"/>
              <a:t> </a:t>
            </a:r>
            <a:r>
              <a:rPr spc="-10" dirty="0">
                <a:solidFill>
                  <a:srgbClr val="1184C5"/>
                </a:solidFill>
              </a:rPr>
              <a:t>DRESS</a:t>
            </a:r>
          </a:p>
        </p:txBody>
      </p:sp>
      <p:sp>
        <p:nvSpPr>
          <p:cNvPr id="38" name="object 6">
            <a:extLst>
              <a:ext uri="{FF2B5EF4-FFF2-40B4-BE49-F238E27FC236}">
                <a16:creationId xmlns:a16="http://schemas.microsoft.com/office/drawing/2014/main" id="{A2754E1D-5AB0-4D78-808C-19BA53CE8FDD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1F7FA2D-8C84-49BE-ADCA-D60AC453F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14" y="920464"/>
            <a:ext cx="1323975" cy="297106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825224E-6A2C-4BE2-95C7-46FF33A90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207" y="3869100"/>
            <a:ext cx="2105025" cy="269491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BB20B26-D385-4EB9-A95A-39871E0DB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89" y="960805"/>
            <a:ext cx="2740723" cy="29075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248729E-3E60-4C40-80DD-88DE0F446D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85" y="920465"/>
            <a:ext cx="1095375" cy="297107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AFC598C-0CBC-47FF-A822-82DCE07883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27" y="3891535"/>
            <a:ext cx="2495550" cy="266638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31273E1-C90E-4D5D-9FA7-5DA5CCF114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425" y="3883762"/>
            <a:ext cx="1314450" cy="26802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00EBEF-7EB8-48EB-AABD-CC952A38FE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62" y="960806"/>
            <a:ext cx="2162175" cy="291578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29FCDDF-0908-4E16-A3E1-D5DD7C13A6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97" y="921383"/>
            <a:ext cx="1104900" cy="295520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63BB3C3-445C-483F-ACDC-EFBE9F6524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319" y="3877965"/>
            <a:ext cx="1228725" cy="268605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2A8BBF3-E13A-40C5-99A4-97F4513D01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00" y="921383"/>
            <a:ext cx="1790700" cy="295520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A775EA0-1D97-478A-9097-4D523583CB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6588"/>
            <a:ext cx="2495550" cy="268742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A96F4EF-D46B-4EC7-9FB4-79B153C11A0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5" y="966908"/>
            <a:ext cx="1905000" cy="29096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C449199-10B0-4E97-9DC8-62AF74F161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867" y="3875852"/>
            <a:ext cx="22193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3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3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130" y="144501"/>
            <a:ext cx="2676292" cy="296263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0" y="6565391"/>
            <a:ext cx="12192000" cy="292735"/>
          </a:xfrm>
          <a:custGeom>
            <a:avLst/>
            <a:gdLst/>
            <a:ahLst/>
            <a:cxnLst/>
            <a:rect l="l" t="t" r="r" b="b"/>
            <a:pathLst>
              <a:path w="12192000" h="292734">
                <a:moveTo>
                  <a:pt x="12192000" y="0"/>
                </a:moveTo>
                <a:lnTo>
                  <a:pt x="0" y="0"/>
                </a:lnTo>
                <a:lnTo>
                  <a:pt x="0" y="292608"/>
                </a:lnTo>
                <a:lnTo>
                  <a:pt x="12192000" y="292608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9926" y="201929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9976"/>
                </a:moveTo>
                <a:lnTo>
                  <a:pt x="568452" y="569976"/>
                </a:lnTo>
                <a:lnTo>
                  <a:pt x="568452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  <a:path w="736600" h="719455">
                <a:moveTo>
                  <a:pt x="166116" y="719328"/>
                </a:moveTo>
                <a:lnTo>
                  <a:pt x="736092" y="719328"/>
                </a:lnTo>
                <a:lnTo>
                  <a:pt x="736092" y="150875"/>
                </a:lnTo>
                <a:lnTo>
                  <a:pt x="166116" y="150875"/>
                </a:lnTo>
                <a:lnTo>
                  <a:pt x="166116" y="719328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990600" y="228600"/>
            <a:ext cx="2973626" cy="645304"/>
          </a:xfrm>
          <a:prstGeom prst="rect">
            <a:avLst/>
          </a:prstGeom>
        </p:spPr>
        <p:txBody>
          <a:bodyPr vert="horz" wrap="square" lIns="0" tIns="90423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0"/>
              </a:spcBef>
            </a:pPr>
            <a:r>
              <a:rPr dirty="0"/>
              <a:t>LADIES</a:t>
            </a:r>
            <a:r>
              <a:rPr spc="-95" dirty="0"/>
              <a:t> </a:t>
            </a:r>
            <a:r>
              <a:rPr spc="-10" dirty="0">
                <a:solidFill>
                  <a:srgbClr val="1184C5"/>
                </a:solidFill>
              </a:rPr>
              <a:t>DRESS</a:t>
            </a:r>
          </a:p>
        </p:txBody>
      </p:sp>
      <p:sp>
        <p:nvSpPr>
          <p:cNvPr id="38" name="object 6">
            <a:extLst>
              <a:ext uri="{FF2B5EF4-FFF2-40B4-BE49-F238E27FC236}">
                <a16:creationId xmlns:a16="http://schemas.microsoft.com/office/drawing/2014/main" id="{A2754E1D-5AB0-4D78-808C-19BA53CE8FDD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D13A14-0916-49DA-829A-28D70E86F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06" y="1086719"/>
            <a:ext cx="2152381" cy="2506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76421B-2F5C-44D4-9DB1-F6FBA57751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842834"/>
            <a:ext cx="1961084" cy="2677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B7FEBF-D6E3-496F-9027-92C60DBF3D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1" y="1086719"/>
            <a:ext cx="1838095" cy="2506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6B1FB9-3E91-4F41-AD3D-F318EDF87D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86719"/>
            <a:ext cx="2133303" cy="2506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D1ECF5-01DF-4354-98D4-46A5CF91D7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3864219"/>
            <a:ext cx="2514600" cy="25092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823620-A263-4C1E-8924-0EC9FB9644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870636"/>
            <a:ext cx="2175380" cy="23566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76763C-5E6D-4BAA-9F71-AAE6294EE4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987" y="1086719"/>
            <a:ext cx="2103632" cy="25066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299910-4FC8-40AA-845C-AF51D71A29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22" y="3669619"/>
            <a:ext cx="2768954" cy="27038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58C8C2-ED41-4EF4-9712-991D44409E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987" y="3830002"/>
            <a:ext cx="2323809" cy="24857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0033A6-E1E7-4820-938D-66BEE13DEB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568" y="1088156"/>
            <a:ext cx="2580952" cy="25066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F335F0-4727-456A-B63E-6E7A11D4AC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1" y="3882879"/>
            <a:ext cx="2175380" cy="23944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3C861A2-5556-455D-9C36-B883112CF2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156"/>
            <a:ext cx="2284706" cy="250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9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1240" y="1078941"/>
            <a:ext cx="11828182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l"/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Fardar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Fashions Limited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was established in 2020 by some entrepreneurs, then it was taken over by the present management body in 2020. The industry is a 100% export-oriented readymade 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Woven, Knit &amp; Sweater garments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industry located in 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Gazipur District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(20 km north-east of Dhaka city). The sponsors have long been engaged in the manufacturing of ready-made garments.</a:t>
            </a:r>
          </a:p>
          <a:p>
            <a:pPr algn="l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objective of the proposed Ready Made Garments project is to ensure the supply of high-quality products to the export market from Bangladesh. The company aims to increase the competitive edge of Woven, Knit &amp; Sweater apparels in export markets while achieving expected returns on investment.</a:t>
            </a:r>
          </a:p>
          <a:p>
            <a:pPr algn="l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Fardar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Fashions Limited is dedicated to excellence in 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merchandising, product development, production, and logistics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company has earned a reputation in the global apparel industry as one of the foremost factories in Bangladesh for its commitment to 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quality, timely delivery, and total value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an extensive sourcing network, the company effectively procures the best materials. Customers rely on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Fardar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Fashions Limited to deliver 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high-quality products and superb service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enabling them to successfully compete in the emerging marketplace.</a:t>
            </a:r>
          </a:p>
          <a:p>
            <a:pPr algn="l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company has a wide range of 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 development capabilities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and utilizes progressive tools such as 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CAD-CAM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to meet specific price points and achieve quality. The management team has a deep understanding of the needs of companies in the West and the production capabilities of firms in the East, making 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overseas sourcing easier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21240" y="3232150"/>
            <a:ext cx="5850959" cy="3168650"/>
            <a:chOff x="205740" y="2703576"/>
            <a:chExt cx="5967612" cy="3168650"/>
          </a:xfrm>
        </p:grpSpPr>
        <p:pic>
          <p:nvPicPr>
            <p:cNvPr id="4" name="object 4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5740" y="2732532"/>
              <a:ext cx="5967612" cy="311048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5740" y="2703576"/>
              <a:ext cx="5908675" cy="3168650"/>
            </a:xfrm>
            <a:custGeom>
              <a:avLst/>
              <a:gdLst/>
              <a:ahLst/>
              <a:cxnLst/>
              <a:rect l="l" t="t" r="r" b="b"/>
              <a:pathLst>
                <a:path w="5908675" h="3168650">
                  <a:moveTo>
                    <a:pt x="0" y="3168396"/>
                  </a:moveTo>
                  <a:lnTo>
                    <a:pt x="5908548" y="3168396"/>
                  </a:lnTo>
                  <a:lnTo>
                    <a:pt x="5908548" y="0"/>
                  </a:lnTo>
                  <a:lnTo>
                    <a:pt x="0" y="0"/>
                  </a:lnTo>
                  <a:lnTo>
                    <a:pt x="0" y="3168396"/>
                  </a:lnTo>
                  <a:close/>
                </a:path>
              </a:pathLst>
            </a:custGeom>
            <a:ln w="5791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65747" y="3256534"/>
            <a:ext cx="5715000" cy="311048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130" y="144501"/>
            <a:ext cx="2676292" cy="296263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0" y="6579107"/>
            <a:ext cx="12192000" cy="279400"/>
          </a:xfrm>
          <a:custGeom>
            <a:avLst/>
            <a:gdLst/>
            <a:ahLst/>
            <a:cxnLst/>
            <a:rect l="l" t="t" r="r" b="b"/>
            <a:pathLst>
              <a:path w="12192000" h="279400">
                <a:moveTo>
                  <a:pt x="12192000" y="0"/>
                </a:moveTo>
                <a:lnTo>
                  <a:pt x="0" y="0"/>
                </a:lnTo>
                <a:lnTo>
                  <a:pt x="0" y="278892"/>
                </a:lnTo>
                <a:lnTo>
                  <a:pt x="12192000" y="278892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69926" y="215645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9976"/>
                </a:moveTo>
                <a:lnTo>
                  <a:pt x="568452" y="569976"/>
                </a:lnTo>
                <a:lnTo>
                  <a:pt x="568452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  <a:path w="736600" h="719455">
                <a:moveTo>
                  <a:pt x="166116" y="719327"/>
                </a:moveTo>
                <a:lnTo>
                  <a:pt x="736092" y="719327"/>
                </a:lnTo>
                <a:lnTo>
                  <a:pt x="736092" y="150875"/>
                </a:lnTo>
                <a:lnTo>
                  <a:pt x="166116" y="150875"/>
                </a:lnTo>
                <a:lnTo>
                  <a:pt x="166116" y="719327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29132" y="347578"/>
            <a:ext cx="234746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0000"/>
                </a:solidFill>
              </a:rPr>
              <a:t>ABOUT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spc="-25" dirty="0">
                <a:solidFill>
                  <a:srgbClr val="1184C5"/>
                </a:solidFill>
              </a:rPr>
              <a:t>US</a:t>
            </a: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A04B1E64-6D09-400D-9278-1EA4DB8D0FAB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1330" y="2935287"/>
            <a:ext cx="5240655" cy="28092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algn="just">
              <a:lnSpc>
                <a:spcPct val="100200"/>
              </a:lnSpc>
              <a:spcBef>
                <a:spcPts val="125"/>
              </a:spcBef>
            </a:pP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FFL</a:t>
            </a:r>
            <a:r>
              <a:rPr sz="1400" spc="14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group</a:t>
            </a:r>
            <a:r>
              <a:rPr sz="1400" spc="15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was</a:t>
            </a:r>
            <a:r>
              <a:rPr sz="1400" spc="14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founded</a:t>
            </a:r>
            <a:r>
              <a:rPr sz="1400" spc="13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in</a:t>
            </a:r>
            <a:r>
              <a:rPr sz="1400" spc="16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2020,</a:t>
            </a:r>
            <a:r>
              <a:rPr sz="1400" spc="15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in</a:t>
            </a:r>
            <a:r>
              <a:rPr sz="1400" spc="16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Gazipur</a:t>
            </a:r>
            <a:r>
              <a:rPr sz="1400" spc="14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with</a:t>
            </a:r>
            <a:r>
              <a:rPr sz="1400" spc="15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the</a:t>
            </a:r>
            <a:r>
              <a:rPr sz="1400" spc="114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10" dirty="0">
                <a:solidFill>
                  <a:srgbClr val="383838"/>
                </a:solidFill>
                <a:latin typeface="Cambria"/>
                <a:cs typeface="Cambria"/>
              </a:rPr>
              <a:t>dream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of</a:t>
            </a:r>
            <a:r>
              <a:rPr sz="1400" spc="34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serving</a:t>
            </a:r>
            <a:r>
              <a:rPr sz="1400" spc="33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to</a:t>
            </a:r>
            <a:r>
              <a:rPr sz="1400" spc="36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the</a:t>
            </a:r>
            <a:r>
              <a:rPr sz="1400" spc="33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apparel</a:t>
            </a:r>
            <a:r>
              <a:rPr sz="1400" spc="33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sector.</a:t>
            </a:r>
            <a:r>
              <a:rPr sz="1400" spc="35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More</a:t>
            </a:r>
            <a:r>
              <a:rPr sz="1400" spc="34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than</a:t>
            </a:r>
            <a:r>
              <a:rPr sz="1400" spc="34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05</a:t>
            </a:r>
            <a:r>
              <a:rPr sz="1400" spc="32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years</a:t>
            </a:r>
            <a:r>
              <a:rPr sz="1400" spc="36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25" dirty="0">
                <a:solidFill>
                  <a:srgbClr val="383838"/>
                </a:solidFill>
                <a:latin typeface="Cambria"/>
                <a:cs typeface="Cambria"/>
              </a:rPr>
              <a:t>of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experience,</a:t>
            </a:r>
            <a:r>
              <a:rPr sz="1400" spc="19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our</a:t>
            </a:r>
            <a:r>
              <a:rPr sz="1400" spc="18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company</a:t>
            </a:r>
            <a:r>
              <a:rPr sz="1400" spc="19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has</a:t>
            </a:r>
            <a:r>
              <a:rPr sz="1400" spc="21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become</a:t>
            </a:r>
            <a:r>
              <a:rPr sz="1400" spc="15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</a:t>
            </a:r>
            <a:r>
              <a:rPr sz="1400" spc="18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breath</a:t>
            </a:r>
            <a:r>
              <a:rPr sz="1400" spc="19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of</a:t>
            </a:r>
            <a:r>
              <a:rPr sz="1400" spc="19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fresh</a:t>
            </a:r>
            <a:r>
              <a:rPr sz="1400" spc="27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air</a:t>
            </a:r>
            <a:r>
              <a:rPr sz="1400" spc="24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and</a:t>
            </a:r>
            <a:r>
              <a:rPr sz="1400" spc="24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spc="-50" dirty="0">
                <a:solidFill>
                  <a:srgbClr val="383838"/>
                </a:solidFill>
                <a:latin typeface="Cambria"/>
                <a:cs typeface="Cambria"/>
              </a:rPr>
              <a:t>a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driving</a:t>
            </a:r>
            <a:r>
              <a:rPr sz="1400" spc="240" dirty="0">
                <a:solidFill>
                  <a:srgbClr val="383838"/>
                </a:solidFill>
                <a:latin typeface="Cambria"/>
                <a:cs typeface="Cambria"/>
              </a:rPr>
              <a:t> 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force</a:t>
            </a:r>
            <a:r>
              <a:rPr sz="1400" spc="250" dirty="0">
                <a:solidFill>
                  <a:srgbClr val="383838"/>
                </a:solidFill>
                <a:latin typeface="Cambria"/>
                <a:cs typeface="Cambria"/>
              </a:rPr>
              <a:t> 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for</a:t>
            </a:r>
            <a:r>
              <a:rPr sz="1400" spc="229" dirty="0">
                <a:solidFill>
                  <a:srgbClr val="383838"/>
                </a:solidFill>
                <a:latin typeface="Cambria"/>
                <a:cs typeface="Cambria"/>
              </a:rPr>
              <a:t> 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the</a:t>
            </a:r>
            <a:r>
              <a:rPr sz="1400" spc="229" dirty="0">
                <a:solidFill>
                  <a:srgbClr val="383838"/>
                </a:solidFill>
                <a:latin typeface="Cambria"/>
                <a:cs typeface="Cambria"/>
              </a:rPr>
              <a:t> 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industry</a:t>
            </a:r>
            <a:r>
              <a:rPr sz="1400" spc="245" dirty="0">
                <a:solidFill>
                  <a:srgbClr val="383838"/>
                </a:solidFill>
                <a:latin typeface="Cambria"/>
                <a:cs typeface="Cambria"/>
              </a:rPr>
              <a:t> 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with</a:t>
            </a:r>
            <a:r>
              <a:rPr sz="1400" spc="10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both</a:t>
            </a:r>
            <a:r>
              <a:rPr sz="1400" spc="245" dirty="0">
                <a:solidFill>
                  <a:srgbClr val="383838"/>
                </a:solidFill>
                <a:latin typeface="Cambria"/>
                <a:cs typeface="Cambria"/>
              </a:rPr>
              <a:t> 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its</a:t>
            </a:r>
            <a:r>
              <a:rPr sz="1400" spc="48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10" dirty="0">
                <a:solidFill>
                  <a:srgbClr val="383838"/>
                </a:solidFill>
                <a:latin typeface="Cambria"/>
                <a:cs typeface="Cambria"/>
              </a:rPr>
              <a:t>innovative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perspective</a:t>
            </a:r>
            <a:r>
              <a:rPr sz="1400" spc="40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and</a:t>
            </a:r>
            <a:r>
              <a:rPr sz="1400" spc="39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quality</a:t>
            </a:r>
            <a:r>
              <a:rPr sz="1400" spc="41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policies.</a:t>
            </a:r>
            <a:r>
              <a:rPr sz="1400" spc="39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Today,</a:t>
            </a:r>
            <a:r>
              <a:rPr sz="1400" spc="40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we</a:t>
            </a:r>
            <a:r>
              <a:rPr sz="1400" spc="36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export</a:t>
            </a:r>
            <a:r>
              <a:rPr sz="1400" spc="39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to</a:t>
            </a:r>
            <a:r>
              <a:rPr sz="1400" spc="41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20" dirty="0">
                <a:solidFill>
                  <a:srgbClr val="383838"/>
                </a:solidFill>
                <a:latin typeface="Cambria"/>
                <a:cs typeface="Cambria"/>
              </a:rPr>
              <a:t>more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than</a:t>
            </a:r>
            <a:r>
              <a:rPr sz="1400" spc="34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10</a:t>
            </a:r>
            <a:r>
              <a:rPr sz="1400" spc="37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European</a:t>
            </a:r>
            <a:r>
              <a:rPr sz="1400" spc="37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countries</a:t>
            </a:r>
            <a:r>
              <a:rPr sz="1400" spc="37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as</a:t>
            </a:r>
            <a:r>
              <a:rPr sz="1400" spc="31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well</a:t>
            </a:r>
            <a:r>
              <a:rPr sz="1400" spc="32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as</a:t>
            </a:r>
            <a:r>
              <a:rPr sz="1400" spc="36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UAE,</a:t>
            </a:r>
            <a:r>
              <a:rPr sz="1400" spc="32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KSA,</a:t>
            </a:r>
            <a:r>
              <a:rPr sz="1400" spc="34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New</a:t>
            </a:r>
            <a:r>
              <a:rPr sz="1400" spc="33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10" dirty="0">
                <a:solidFill>
                  <a:srgbClr val="383838"/>
                </a:solidFill>
                <a:latin typeface="Cambria"/>
                <a:cs typeface="Cambria"/>
              </a:rPr>
              <a:t>Zealand,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Australia.</a:t>
            </a:r>
            <a:r>
              <a:rPr sz="1400" spc="31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We</a:t>
            </a:r>
            <a:r>
              <a:rPr sz="1400" spc="32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are</a:t>
            </a:r>
            <a:r>
              <a:rPr sz="1400" spc="30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one</a:t>
            </a:r>
            <a:r>
              <a:rPr sz="1400" spc="34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of</a:t>
            </a:r>
            <a:r>
              <a:rPr sz="1400" spc="254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the</a:t>
            </a:r>
            <a:r>
              <a:rPr sz="1400" spc="29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reputed</a:t>
            </a:r>
            <a:r>
              <a:rPr sz="1400" spc="31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company</a:t>
            </a:r>
            <a:r>
              <a:rPr sz="1400" spc="26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within</a:t>
            </a:r>
            <a:r>
              <a:rPr sz="1400" spc="28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the</a:t>
            </a:r>
            <a:r>
              <a:rPr sz="1400" spc="29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10" dirty="0">
                <a:solidFill>
                  <a:srgbClr val="383838"/>
                </a:solidFill>
                <a:latin typeface="Cambria"/>
                <a:cs typeface="Cambria"/>
              </a:rPr>
              <a:t>sector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now.</a:t>
            </a:r>
            <a:r>
              <a:rPr sz="1400" spc="16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The</a:t>
            </a:r>
            <a:r>
              <a:rPr sz="1400" spc="17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brands</a:t>
            </a:r>
            <a:r>
              <a:rPr sz="1400" spc="16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we</a:t>
            </a:r>
            <a:r>
              <a:rPr sz="1400" spc="19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work</a:t>
            </a:r>
            <a:r>
              <a:rPr sz="1400" spc="21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with</a:t>
            </a:r>
            <a:r>
              <a:rPr sz="1400" spc="19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are</a:t>
            </a:r>
            <a:r>
              <a:rPr sz="1400" spc="380" dirty="0">
                <a:solidFill>
                  <a:srgbClr val="383838"/>
                </a:solidFill>
                <a:latin typeface="Cambria"/>
                <a:cs typeface="Cambria"/>
              </a:rPr>
              <a:t> 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the</a:t>
            </a:r>
            <a:r>
              <a:rPr sz="1400" spc="380" dirty="0">
                <a:solidFill>
                  <a:srgbClr val="383838"/>
                </a:solidFill>
                <a:latin typeface="Cambria"/>
                <a:cs typeface="Cambria"/>
              </a:rPr>
              <a:t> 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company</a:t>
            </a:r>
            <a:r>
              <a:rPr sz="1400" spc="370" dirty="0">
                <a:solidFill>
                  <a:srgbClr val="383838"/>
                </a:solidFill>
                <a:latin typeface="Cambria"/>
                <a:cs typeface="Cambria"/>
              </a:rPr>
              <a:t>   </a:t>
            </a:r>
            <a:r>
              <a:rPr sz="1400" spc="-20" dirty="0">
                <a:solidFill>
                  <a:srgbClr val="383838"/>
                </a:solidFill>
                <a:latin typeface="Cambria"/>
                <a:cs typeface="Cambria"/>
              </a:rPr>
              <a:t>that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always</a:t>
            </a:r>
            <a:r>
              <a:rPr sz="1400" spc="245" dirty="0">
                <a:solidFill>
                  <a:srgbClr val="383838"/>
                </a:solidFill>
                <a:latin typeface="Cambria"/>
                <a:cs typeface="Cambria"/>
              </a:rPr>
              <a:t> 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have</a:t>
            </a:r>
            <a:r>
              <a:rPr sz="1400" spc="41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high</a:t>
            </a:r>
            <a:r>
              <a:rPr sz="1400" spc="41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quality</a:t>
            </a:r>
            <a:r>
              <a:rPr sz="1400" spc="42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expectations</a:t>
            </a:r>
            <a:r>
              <a:rPr sz="1400" spc="42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and</a:t>
            </a:r>
            <a:r>
              <a:rPr sz="1400" spc="39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have</a:t>
            </a:r>
            <a:r>
              <a:rPr sz="1400" spc="41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</a:t>
            </a:r>
            <a:r>
              <a:rPr sz="1400" spc="42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10" dirty="0">
                <a:solidFill>
                  <a:srgbClr val="383838"/>
                </a:solidFill>
                <a:latin typeface="Cambria"/>
                <a:cs typeface="Cambria"/>
              </a:rPr>
              <a:t>significant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share</a:t>
            </a:r>
            <a:r>
              <a:rPr sz="1400" spc="18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in</a:t>
            </a:r>
            <a:r>
              <a:rPr sz="1400" spc="16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the</a:t>
            </a:r>
            <a:r>
              <a:rPr sz="1400" spc="16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sector.</a:t>
            </a:r>
            <a:r>
              <a:rPr sz="1400" spc="17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As</a:t>
            </a:r>
            <a:r>
              <a:rPr sz="1400" spc="16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the</a:t>
            </a:r>
            <a:r>
              <a:rPr sz="1400" spc="16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Chairman</a:t>
            </a:r>
            <a:r>
              <a:rPr sz="1400" spc="16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FFL</a:t>
            </a:r>
            <a:r>
              <a:rPr sz="1400" spc="17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group,</a:t>
            </a:r>
            <a:r>
              <a:rPr sz="1400" spc="19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I</a:t>
            </a:r>
            <a:r>
              <a:rPr sz="1400" spc="17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see</a:t>
            </a:r>
            <a:r>
              <a:rPr sz="1400" spc="18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spc="-25" dirty="0">
                <a:solidFill>
                  <a:srgbClr val="383838"/>
                </a:solidFill>
                <a:latin typeface="Cambria"/>
                <a:cs typeface="Cambria"/>
              </a:rPr>
              <a:t>our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success</a:t>
            </a:r>
            <a:r>
              <a:rPr sz="1400" spc="229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target</a:t>
            </a:r>
            <a:r>
              <a:rPr sz="1400" spc="430" dirty="0">
                <a:solidFill>
                  <a:srgbClr val="383838"/>
                </a:solidFill>
                <a:latin typeface="Cambria"/>
                <a:cs typeface="Cambria"/>
              </a:rPr>
              <a:t> 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as</a:t>
            </a:r>
            <a:r>
              <a:rPr sz="1400" spc="450" dirty="0">
                <a:solidFill>
                  <a:srgbClr val="383838"/>
                </a:solidFill>
                <a:latin typeface="Cambria"/>
                <a:cs typeface="Cambria"/>
              </a:rPr>
              <a:t> 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quality</a:t>
            </a:r>
            <a:r>
              <a:rPr sz="1400" spc="445" dirty="0">
                <a:solidFill>
                  <a:srgbClr val="383838"/>
                </a:solidFill>
                <a:latin typeface="Cambria"/>
                <a:cs typeface="Cambria"/>
              </a:rPr>
              <a:t> 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at</a:t>
            </a:r>
            <a:r>
              <a:rPr sz="1400" spc="450" dirty="0">
                <a:solidFill>
                  <a:srgbClr val="383838"/>
                </a:solidFill>
                <a:latin typeface="Cambria"/>
                <a:cs typeface="Cambria"/>
              </a:rPr>
              <a:t> 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all</a:t>
            </a:r>
            <a:r>
              <a:rPr sz="1400" spc="445" dirty="0">
                <a:solidFill>
                  <a:srgbClr val="383838"/>
                </a:solidFill>
                <a:latin typeface="Cambria"/>
                <a:cs typeface="Cambria"/>
              </a:rPr>
              <a:t> 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times</a:t>
            </a:r>
            <a:r>
              <a:rPr sz="1400" spc="450" dirty="0">
                <a:solidFill>
                  <a:srgbClr val="383838"/>
                </a:solidFill>
                <a:latin typeface="Cambria"/>
                <a:cs typeface="Cambria"/>
              </a:rPr>
              <a:t> 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and</a:t>
            </a:r>
            <a:r>
              <a:rPr sz="1400" spc="434" dirty="0">
                <a:solidFill>
                  <a:srgbClr val="383838"/>
                </a:solidFill>
                <a:latin typeface="Cambria"/>
                <a:cs typeface="Cambria"/>
              </a:rPr>
              <a:t>   </a:t>
            </a:r>
            <a:r>
              <a:rPr sz="1400" spc="-20" dirty="0">
                <a:solidFill>
                  <a:srgbClr val="383838"/>
                </a:solidFill>
                <a:latin typeface="Cambria"/>
                <a:cs typeface="Cambria"/>
              </a:rPr>
              <a:t>also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innovative</a:t>
            </a:r>
            <a:r>
              <a:rPr sz="1400" spc="13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perspective.</a:t>
            </a:r>
            <a:r>
              <a:rPr sz="1400" spc="13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I</a:t>
            </a:r>
            <a:r>
              <a:rPr sz="1400" spc="13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would</a:t>
            </a:r>
            <a:r>
              <a:rPr sz="1400" spc="114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like</a:t>
            </a:r>
            <a:r>
              <a:rPr sz="1400" spc="13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to</a:t>
            </a:r>
            <a:r>
              <a:rPr sz="1400" spc="13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express</a:t>
            </a:r>
            <a:r>
              <a:rPr sz="1400" spc="14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my</a:t>
            </a:r>
            <a:r>
              <a:rPr sz="1400" spc="10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thanks</a:t>
            </a:r>
            <a:r>
              <a:rPr sz="1400" spc="13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spc="-25" dirty="0">
                <a:solidFill>
                  <a:srgbClr val="383838"/>
                </a:solidFill>
                <a:latin typeface="Cambria"/>
                <a:cs typeface="Cambria"/>
              </a:rPr>
              <a:t>to </a:t>
            </a:r>
            <a:r>
              <a:rPr sz="1400" spc="-10" dirty="0">
                <a:solidFill>
                  <a:srgbClr val="383838"/>
                </a:solidFill>
                <a:latin typeface="Cambria"/>
                <a:cs typeface="Cambria"/>
              </a:rPr>
              <a:t>everyone</a:t>
            </a:r>
            <a:r>
              <a:rPr sz="1400" spc="-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who</a:t>
            </a:r>
            <a:r>
              <a:rPr sz="1400" spc="-11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kept</a:t>
            </a:r>
            <a:r>
              <a:rPr sz="1400" spc="-2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10" dirty="0">
                <a:solidFill>
                  <a:srgbClr val="383838"/>
                </a:solidFill>
                <a:latin typeface="Cambria"/>
                <a:cs typeface="Cambria"/>
              </a:rPr>
              <a:t>sharing</a:t>
            </a:r>
            <a:r>
              <a:rPr sz="1400" spc="-8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this</a:t>
            </a:r>
            <a:r>
              <a:rPr sz="1400" spc="-8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passion</a:t>
            </a:r>
            <a:r>
              <a:rPr sz="1400" spc="-10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10" dirty="0">
                <a:solidFill>
                  <a:srgbClr val="383838"/>
                </a:solidFill>
                <a:latin typeface="Cambria"/>
                <a:cs typeface="Cambria"/>
              </a:rPr>
              <a:t>with</a:t>
            </a:r>
            <a:r>
              <a:rPr sz="1400" spc="-7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25" dirty="0">
                <a:solidFill>
                  <a:srgbClr val="383838"/>
                </a:solidFill>
                <a:latin typeface="Cambria"/>
                <a:cs typeface="Cambria"/>
              </a:rPr>
              <a:t>us.</a:t>
            </a:r>
            <a:endParaRPr sz="14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46505" y="1162816"/>
            <a:ext cx="1849755" cy="80454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2000" b="1" dirty="0">
                <a:latin typeface="Arial"/>
                <a:cs typeface="Arial"/>
              </a:rPr>
              <a:t>MD.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Zafar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Iqbal</a:t>
            </a:r>
            <a:endParaRPr sz="2000" dirty="0">
              <a:latin typeface="Arial"/>
              <a:cs typeface="Arial"/>
            </a:endParaRPr>
          </a:p>
          <a:p>
            <a:pPr marL="480059">
              <a:lnSpc>
                <a:spcPct val="100000"/>
              </a:lnSpc>
              <a:spcBef>
                <a:spcPts val="730"/>
              </a:spcBef>
            </a:pPr>
            <a:r>
              <a:rPr sz="1800" spc="-10" dirty="0">
                <a:latin typeface="Arial MT"/>
                <a:cs typeface="Arial MT"/>
              </a:rPr>
              <a:t>Chairman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75146" y="2935287"/>
            <a:ext cx="5563870" cy="22078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715" algn="just">
              <a:lnSpc>
                <a:spcPct val="102800"/>
              </a:lnSpc>
              <a:spcBef>
                <a:spcPts val="80"/>
              </a:spcBef>
            </a:pP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The</a:t>
            </a:r>
            <a:r>
              <a:rPr sz="1400" spc="3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Chairman's</a:t>
            </a:r>
            <a:r>
              <a:rPr sz="1400" spc="-2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10" dirty="0">
                <a:solidFill>
                  <a:srgbClr val="383838"/>
                </a:solidFill>
                <a:latin typeface="Cambria"/>
                <a:cs typeface="Cambria"/>
              </a:rPr>
              <a:t>vision—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quality</a:t>
            </a:r>
            <a:r>
              <a:rPr sz="1400" spc="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and</a:t>
            </a:r>
            <a:r>
              <a:rPr sz="1400" spc="-2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10" dirty="0">
                <a:solidFill>
                  <a:srgbClr val="383838"/>
                </a:solidFill>
                <a:latin typeface="Cambria"/>
                <a:cs typeface="Cambria"/>
              </a:rPr>
              <a:t>innovation—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is</a:t>
            </a:r>
            <a:r>
              <a:rPr sz="1400" spc="1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the</a:t>
            </a:r>
            <a:r>
              <a:rPr sz="1400" spc="-1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foundation</a:t>
            </a:r>
            <a:r>
              <a:rPr sz="1400" spc="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of</a:t>
            </a:r>
            <a:r>
              <a:rPr sz="1400" spc="-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25" dirty="0">
                <a:solidFill>
                  <a:srgbClr val="383838"/>
                </a:solidFill>
                <a:latin typeface="Cambria"/>
                <a:cs typeface="Cambria"/>
              </a:rPr>
              <a:t>the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FFL</a:t>
            </a:r>
            <a:r>
              <a:rPr sz="1400" spc="-10" dirty="0">
                <a:solidFill>
                  <a:srgbClr val="383838"/>
                </a:solidFill>
                <a:latin typeface="Cambria"/>
                <a:cs typeface="Cambria"/>
              </a:rPr>
              <a:t> Group.</a:t>
            </a:r>
            <a:endParaRPr sz="1400" dirty="0">
              <a:latin typeface="Cambria"/>
              <a:cs typeface="Cambria"/>
            </a:endParaRPr>
          </a:p>
          <a:p>
            <a:pPr marL="12700" marR="6350" algn="just">
              <a:lnSpc>
                <a:spcPct val="99900"/>
              </a:lnSpc>
              <a:spcBef>
                <a:spcPts val="50"/>
              </a:spcBef>
            </a:pP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Founded</a:t>
            </a:r>
            <a:r>
              <a:rPr sz="1400" spc="16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in</a:t>
            </a:r>
            <a:r>
              <a:rPr sz="1400" spc="17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Gazipur</a:t>
            </a:r>
            <a:r>
              <a:rPr sz="1400" spc="14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in</a:t>
            </a:r>
            <a:r>
              <a:rPr sz="1400" spc="16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2020,</a:t>
            </a:r>
            <a:r>
              <a:rPr sz="1400" spc="15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our</a:t>
            </a:r>
            <a:r>
              <a:rPr sz="1400" spc="16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rapid</a:t>
            </a:r>
            <a:r>
              <a:rPr sz="1400" spc="17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growth</a:t>
            </a:r>
            <a:r>
              <a:rPr sz="1400" spc="12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is</a:t>
            </a:r>
            <a:r>
              <a:rPr sz="1400" spc="16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</a:t>
            </a:r>
            <a:r>
              <a:rPr sz="1400" spc="15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direct</a:t>
            </a:r>
            <a:r>
              <a:rPr sz="1400" spc="11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result</a:t>
            </a:r>
            <a:r>
              <a:rPr sz="1400" spc="17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of</a:t>
            </a:r>
            <a:r>
              <a:rPr sz="1400" spc="14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25" dirty="0">
                <a:solidFill>
                  <a:srgbClr val="383838"/>
                </a:solidFill>
                <a:latin typeface="Cambria"/>
                <a:cs typeface="Cambria"/>
              </a:rPr>
              <a:t>our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team's</a:t>
            </a:r>
            <a:r>
              <a:rPr sz="1400" spc="34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dedicated</a:t>
            </a:r>
            <a:r>
              <a:rPr sz="1400" spc="35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execution</a:t>
            </a:r>
            <a:r>
              <a:rPr sz="1400" spc="39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and</a:t>
            </a:r>
            <a:r>
              <a:rPr sz="1400" spc="33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focus</a:t>
            </a:r>
            <a:r>
              <a:rPr sz="1400" spc="36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on</a:t>
            </a:r>
            <a:r>
              <a:rPr sz="1400" spc="35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operational</a:t>
            </a:r>
            <a:r>
              <a:rPr sz="1400" spc="39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excellence.</a:t>
            </a:r>
            <a:r>
              <a:rPr sz="1400" spc="37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25" dirty="0">
                <a:solidFill>
                  <a:srgbClr val="383838"/>
                </a:solidFill>
                <a:latin typeface="Cambria"/>
                <a:cs typeface="Cambria"/>
              </a:rPr>
              <a:t>We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reliably</a:t>
            </a:r>
            <a:r>
              <a:rPr sz="1400" spc="31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serve</a:t>
            </a:r>
            <a:r>
              <a:rPr sz="1400" spc="31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10" dirty="0">
                <a:solidFill>
                  <a:srgbClr val="383838"/>
                </a:solidFill>
                <a:latin typeface="Cambria"/>
                <a:cs typeface="Cambria"/>
              </a:rPr>
              <a:t>high-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quality</a:t>
            </a:r>
            <a:r>
              <a:rPr sz="1400" spc="29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brands</a:t>
            </a:r>
            <a:r>
              <a:rPr sz="1400" spc="28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across</a:t>
            </a:r>
            <a:r>
              <a:rPr sz="1400" spc="28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Europe,</a:t>
            </a:r>
            <a:r>
              <a:rPr sz="1400" spc="30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the</a:t>
            </a:r>
            <a:r>
              <a:rPr sz="1400" spc="27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UAE,</a:t>
            </a:r>
            <a:r>
              <a:rPr sz="1400" spc="254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KSA,</a:t>
            </a:r>
            <a:r>
              <a:rPr sz="1400" spc="27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25" dirty="0">
                <a:solidFill>
                  <a:srgbClr val="383838"/>
                </a:solidFill>
                <a:latin typeface="Cambria"/>
                <a:cs typeface="Cambria"/>
              </a:rPr>
              <a:t>New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Zealand,</a:t>
            </a:r>
            <a:r>
              <a:rPr sz="1400" spc="1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and</a:t>
            </a:r>
            <a:r>
              <a:rPr sz="1400" spc="-5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10" dirty="0">
                <a:solidFill>
                  <a:srgbClr val="383838"/>
                </a:solidFill>
                <a:latin typeface="Cambria"/>
                <a:cs typeface="Cambria"/>
              </a:rPr>
              <a:t>Australia.</a:t>
            </a:r>
            <a:endParaRPr sz="1400" dirty="0">
              <a:latin typeface="Cambria"/>
              <a:cs typeface="Cambria"/>
            </a:endParaRPr>
          </a:p>
          <a:p>
            <a:pPr marL="12700" marR="5080" algn="just">
              <a:lnSpc>
                <a:spcPct val="100600"/>
              </a:lnSpc>
              <a:spcBef>
                <a:spcPts val="110"/>
              </a:spcBef>
            </a:pP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As</a:t>
            </a:r>
            <a:r>
              <a:rPr sz="1400" spc="3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CEO,</a:t>
            </a:r>
            <a:r>
              <a:rPr sz="1400" spc="9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my</a:t>
            </a:r>
            <a:r>
              <a:rPr sz="1400" spc="2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focus</a:t>
            </a:r>
            <a:r>
              <a:rPr sz="1400" spc="6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is</a:t>
            </a:r>
            <a:r>
              <a:rPr sz="1400" spc="7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10" dirty="0">
                <a:solidFill>
                  <a:srgbClr val="383838"/>
                </a:solidFill>
                <a:latin typeface="Cambria"/>
                <a:cs typeface="Cambria"/>
              </a:rPr>
              <a:t>future-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forward:</a:t>
            </a:r>
            <a:r>
              <a:rPr sz="1400" spc="7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sustainable</a:t>
            </a:r>
            <a:r>
              <a:rPr sz="1400" spc="6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growth</a:t>
            </a:r>
            <a:r>
              <a:rPr sz="1400" spc="2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and</a:t>
            </a:r>
            <a:r>
              <a:rPr sz="1400" spc="3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setting</a:t>
            </a:r>
            <a:r>
              <a:rPr sz="1400" spc="1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25" dirty="0">
                <a:solidFill>
                  <a:srgbClr val="383838"/>
                </a:solidFill>
                <a:latin typeface="Cambria"/>
                <a:cs typeface="Cambria"/>
              </a:rPr>
              <a:t>new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industry</a:t>
            </a:r>
            <a:r>
              <a:rPr sz="1400" spc="18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benchmarks.</a:t>
            </a:r>
            <a:r>
              <a:rPr sz="1400" spc="18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We</a:t>
            </a:r>
            <a:r>
              <a:rPr sz="1400" spc="18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will</a:t>
            </a:r>
            <a:r>
              <a:rPr sz="1400" spc="16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continue</a:t>
            </a:r>
            <a:r>
              <a:rPr sz="1400" spc="18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to</a:t>
            </a:r>
            <a:r>
              <a:rPr sz="1400" spc="18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invest</a:t>
            </a:r>
            <a:r>
              <a:rPr sz="1400" spc="190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in</a:t>
            </a:r>
            <a:r>
              <a:rPr sz="1400" spc="18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people</a:t>
            </a:r>
            <a:r>
              <a:rPr sz="1400" spc="175" dirty="0">
                <a:solidFill>
                  <a:srgbClr val="383838"/>
                </a:solidFill>
                <a:latin typeface="Cambria"/>
                <a:cs typeface="Cambria"/>
              </a:rPr>
              <a:t>  </a:t>
            </a:r>
            <a:r>
              <a:rPr sz="1400" spc="-25" dirty="0">
                <a:solidFill>
                  <a:srgbClr val="383838"/>
                </a:solidFill>
                <a:latin typeface="Cambria"/>
                <a:cs typeface="Cambria"/>
              </a:rPr>
              <a:t>and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technology</a:t>
            </a:r>
            <a:r>
              <a:rPr sz="1400" spc="-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to</a:t>
            </a:r>
            <a:r>
              <a:rPr sz="1400" spc="-1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ensure</a:t>
            </a:r>
            <a:r>
              <a:rPr sz="1400" spc="-4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FFL</a:t>
            </a:r>
            <a:r>
              <a:rPr sz="1400" spc="-3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remains</a:t>
            </a:r>
            <a:r>
              <a:rPr sz="1400" spc="-1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a</a:t>
            </a:r>
            <a:r>
              <a:rPr sz="1400" spc="-3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global </a:t>
            </a:r>
            <a:r>
              <a:rPr sz="1400" spc="-10" dirty="0">
                <a:solidFill>
                  <a:srgbClr val="383838"/>
                </a:solidFill>
                <a:latin typeface="Cambria"/>
                <a:cs typeface="Cambria"/>
              </a:rPr>
              <a:t>leader.</a:t>
            </a:r>
            <a:endParaRPr sz="1400" dirty="0">
              <a:latin typeface="Cambria"/>
              <a:cs typeface="Cambria"/>
            </a:endParaRPr>
          </a:p>
          <a:p>
            <a:pPr marL="12700" algn="just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Thank</a:t>
            </a:r>
            <a:r>
              <a:rPr sz="1400" spc="-1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you to</a:t>
            </a:r>
            <a:r>
              <a:rPr sz="1400" spc="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our entire</a:t>
            </a:r>
            <a:r>
              <a:rPr sz="1400" spc="-2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team</a:t>
            </a:r>
            <a:r>
              <a:rPr sz="1400" spc="-4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for</a:t>
            </a:r>
            <a:r>
              <a:rPr sz="1400" spc="-50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transforming</a:t>
            </a:r>
            <a:r>
              <a:rPr sz="1400" spc="-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vision</a:t>
            </a:r>
            <a:r>
              <a:rPr sz="1400" spc="-4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383838"/>
                </a:solidFill>
                <a:latin typeface="Cambria"/>
                <a:cs typeface="Cambria"/>
              </a:rPr>
              <a:t>into</a:t>
            </a:r>
            <a:r>
              <a:rPr sz="1400" spc="-25" dirty="0">
                <a:solidFill>
                  <a:srgbClr val="383838"/>
                </a:solidFill>
                <a:latin typeface="Cambria"/>
                <a:cs typeface="Cambria"/>
              </a:rPr>
              <a:t> </a:t>
            </a:r>
            <a:r>
              <a:rPr sz="1400" spc="-10" dirty="0">
                <a:solidFill>
                  <a:srgbClr val="383838"/>
                </a:solidFill>
                <a:latin typeface="Cambria"/>
                <a:cs typeface="Cambria"/>
              </a:rPr>
              <a:t>reality.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499604" y="1091882"/>
            <a:ext cx="1964055" cy="946413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940"/>
              </a:spcBef>
            </a:pPr>
            <a:r>
              <a:rPr sz="2000" b="1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Hilary Fernando</a:t>
            </a:r>
            <a:br>
              <a:rPr lang="en-US" sz="2000" b="1" dirty="0">
                <a:solidFill>
                  <a:schemeClr val="tx1"/>
                </a:solidFill>
                <a:latin typeface="Arial"/>
                <a:ea typeface="+mn-ea"/>
                <a:cs typeface="Arial"/>
              </a:rPr>
            </a:br>
            <a:r>
              <a:rPr lang="en-US" sz="1800" spc="-10" dirty="0">
                <a:solidFill>
                  <a:schemeClr val="tx1"/>
                </a:solidFill>
                <a:latin typeface="Arial MT"/>
                <a:ea typeface="+mn-ea"/>
              </a:rPr>
              <a:t>MD &amp; CEO</a:t>
            </a:r>
            <a:endParaRPr sz="1800" spc="-10" dirty="0">
              <a:solidFill>
                <a:schemeClr val="tx1"/>
              </a:solidFill>
              <a:latin typeface="Arial MT"/>
              <a:ea typeface="+mn-e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83630" y="6575246"/>
            <a:ext cx="5596890" cy="22249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1400" spc="-10" dirty="0">
                <a:solidFill>
                  <a:schemeClr val="bg1"/>
                </a:solidFill>
                <a:uFill>
                  <a:solidFill>
                    <a:srgbClr val="F94817"/>
                  </a:solidFill>
                </a:uFill>
                <a:latin typeface="Cambria"/>
                <a:cs typeface="Cambri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www.fardarbd.com</a:t>
            </a:r>
            <a:r>
              <a:rPr sz="1400" spc="24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180" dirty="0">
                <a:solidFill>
                  <a:schemeClr val="bg1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chemeClr val="bg1"/>
                </a:solidFill>
                <a:uFill>
                  <a:solidFill>
                    <a:srgbClr val="F94817"/>
                  </a:solidFill>
                </a:uFill>
                <a:latin typeface="Cambria"/>
                <a:cs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info@fardarbd.com</a:t>
            </a:r>
            <a:r>
              <a:rPr sz="1400" spc="38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170" dirty="0">
                <a:solidFill>
                  <a:schemeClr val="bg1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9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34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Cambria"/>
                <a:cs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07E5AB-3274-4313-8C6A-741B584FE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934964"/>
            <a:ext cx="1627635" cy="15849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C37CD0-7646-447C-969A-B800A9382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231" y="490807"/>
            <a:ext cx="2398754" cy="29622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638676"/>
            <a:ext cx="12192000" cy="2219325"/>
          </a:xfrm>
          <a:custGeom>
            <a:avLst/>
            <a:gdLst/>
            <a:ahLst/>
            <a:cxnLst/>
            <a:rect l="l" t="t" r="r" b="b"/>
            <a:pathLst>
              <a:path w="12192000" h="2219325">
                <a:moveTo>
                  <a:pt x="12192000" y="0"/>
                </a:moveTo>
                <a:lnTo>
                  <a:pt x="0" y="0"/>
                </a:lnTo>
                <a:lnTo>
                  <a:pt x="0" y="2218816"/>
                </a:lnTo>
                <a:lnTo>
                  <a:pt x="12192000" y="2218816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4638675"/>
            <a:chOff x="0" y="0"/>
            <a:chExt cx="12192000" cy="463867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2192000" cy="1666875"/>
            </a:xfrm>
            <a:custGeom>
              <a:avLst/>
              <a:gdLst/>
              <a:ahLst/>
              <a:cxnLst/>
              <a:rect l="l" t="t" r="r" b="b"/>
              <a:pathLst>
                <a:path w="12192000" h="1666875">
                  <a:moveTo>
                    <a:pt x="12192000" y="0"/>
                  </a:moveTo>
                  <a:lnTo>
                    <a:pt x="0" y="0"/>
                  </a:lnTo>
                  <a:lnTo>
                    <a:pt x="0" y="1666366"/>
                  </a:lnTo>
                  <a:lnTo>
                    <a:pt x="12192000" y="166636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666875"/>
              <a:ext cx="12191999" cy="2971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86575" y="1666875"/>
              <a:ext cx="4314825" cy="260032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12787" y="1957760"/>
            <a:ext cx="5026025" cy="1807845"/>
          </a:xfrm>
          <a:prstGeom prst="rect">
            <a:avLst/>
          </a:prstGeom>
        </p:spPr>
        <p:txBody>
          <a:bodyPr vert="horz" wrap="square" lIns="0" tIns="1168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20"/>
              </a:spcBef>
            </a:pPr>
            <a:r>
              <a:rPr sz="8000" b="1" dirty="0">
                <a:solidFill>
                  <a:srgbClr val="C7C7C7"/>
                </a:solidFill>
                <a:latin typeface="Arial"/>
                <a:cs typeface="Arial"/>
              </a:rPr>
              <a:t>Thank</a:t>
            </a:r>
            <a:r>
              <a:rPr sz="8000" b="1" spc="-455" dirty="0">
                <a:solidFill>
                  <a:srgbClr val="C7C7C7"/>
                </a:solidFill>
                <a:latin typeface="Arial"/>
                <a:cs typeface="Arial"/>
              </a:rPr>
              <a:t> </a:t>
            </a:r>
            <a:r>
              <a:rPr sz="8000" b="1" spc="-1225" dirty="0">
                <a:solidFill>
                  <a:srgbClr val="C7C7C7"/>
                </a:solidFill>
                <a:latin typeface="Arial"/>
                <a:cs typeface="Arial"/>
              </a:rPr>
              <a:t>Y</a:t>
            </a:r>
            <a:r>
              <a:rPr sz="8000" b="1" spc="-60" dirty="0">
                <a:solidFill>
                  <a:srgbClr val="C7C7C7"/>
                </a:solidFill>
                <a:latin typeface="Arial"/>
                <a:cs typeface="Arial"/>
              </a:rPr>
              <a:t>ou</a:t>
            </a:r>
            <a:endParaRPr sz="8000">
              <a:latin typeface="Arial"/>
              <a:cs typeface="Arial"/>
            </a:endParaRPr>
          </a:p>
          <a:p>
            <a:pPr marL="260350">
              <a:lnSpc>
                <a:spcPct val="100000"/>
              </a:lnSpc>
              <a:spcBef>
                <a:spcPts val="305"/>
              </a:spcBef>
            </a:pPr>
            <a:r>
              <a:rPr sz="2750" spc="75" dirty="0">
                <a:solidFill>
                  <a:srgbClr val="C7C7C7"/>
                </a:solidFill>
              </a:rPr>
              <a:t>Contact</a:t>
            </a:r>
            <a:r>
              <a:rPr sz="2750" spc="-105" dirty="0">
                <a:solidFill>
                  <a:srgbClr val="C7C7C7"/>
                </a:solidFill>
              </a:rPr>
              <a:t> With</a:t>
            </a:r>
            <a:r>
              <a:rPr sz="2750" spc="-310" dirty="0">
                <a:solidFill>
                  <a:srgbClr val="C7C7C7"/>
                </a:solidFill>
              </a:rPr>
              <a:t> </a:t>
            </a:r>
            <a:r>
              <a:rPr sz="2750" spc="-25" dirty="0">
                <a:solidFill>
                  <a:srgbClr val="C7C7C7"/>
                </a:solidFill>
              </a:rPr>
              <a:t>us</a:t>
            </a:r>
            <a:endParaRPr sz="2750"/>
          </a:p>
        </p:txBody>
      </p:sp>
      <p:sp>
        <p:nvSpPr>
          <p:cNvPr id="8" name="object 8"/>
          <p:cNvSpPr txBox="1"/>
          <p:nvPr/>
        </p:nvSpPr>
        <p:spPr>
          <a:xfrm>
            <a:off x="4951984" y="5203761"/>
            <a:ext cx="2922905" cy="954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-10" dirty="0">
                <a:solidFill>
                  <a:srgbClr val="6D6D6D"/>
                </a:solidFill>
                <a:latin typeface="Cambria"/>
                <a:cs typeface="Cambria"/>
              </a:rPr>
              <a:t>Phone:</a:t>
            </a:r>
            <a:r>
              <a:rPr sz="2000" spc="-80" dirty="0">
                <a:solidFill>
                  <a:srgbClr val="6D6D6D"/>
                </a:solidFill>
                <a:latin typeface="Cambria"/>
                <a:cs typeface="Cambria"/>
              </a:rPr>
              <a:t> </a:t>
            </a:r>
            <a:r>
              <a:rPr sz="2000" dirty="0">
                <a:solidFill>
                  <a:srgbClr val="6D6D6D"/>
                </a:solidFill>
                <a:latin typeface="Cambria"/>
                <a:cs typeface="Cambria"/>
              </a:rPr>
              <a:t>+880</a:t>
            </a:r>
            <a:r>
              <a:rPr sz="2000" spc="-5" dirty="0">
                <a:solidFill>
                  <a:srgbClr val="6D6D6D"/>
                </a:solidFill>
                <a:latin typeface="Cambria"/>
                <a:cs typeface="Cambria"/>
              </a:rPr>
              <a:t> </a:t>
            </a:r>
            <a:r>
              <a:rPr sz="2000" spc="-45" dirty="0">
                <a:solidFill>
                  <a:srgbClr val="7D7D7D"/>
                </a:solidFill>
                <a:latin typeface="Cambria"/>
                <a:cs typeface="Cambria"/>
              </a:rPr>
              <a:t>1865-</a:t>
            </a:r>
            <a:r>
              <a:rPr sz="2000" spc="-10" dirty="0">
                <a:solidFill>
                  <a:srgbClr val="7D7D7D"/>
                </a:solidFill>
                <a:latin typeface="Cambria"/>
                <a:cs typeface="Cambria"/>
              </a:rPr>
              <a:t>018138</a:t>
            </a:r>
            <a:endParaRPr sz="20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2000" spc="-40" dirty="0">
                <a:solidFill>
                  <a:srgbClr val="6D6D6D"/>
                </a:solidFill>
                <a:latin typeface="Cambria"/>
                <a:cs typeface="Cambria"/>
              </a:rPr>
              <a:t>E-</a:t>
            </a:r>
            <a:r>
              <a:rPr sz="2000" dirty="0">
                <a:solidFill>
                  <a:srgbClr val="6D6D6D"/>
                </a:solidFill>
                <a:latin typeface="Cambria"/>
                <a:cs typeface="Cambria"/>
              </a:rPr>
              <a:t>mail:</a:t>
            </a:r>
            <a:r>
              <a:rPr sz="2000" spc="-50" dirty="0">
                <a:solidFill>
                  <a:srgbClr val="6D6D6D"/>
                </a:solidFill>
                <a:latin typeface="Cambria"/>
                <a:cs typeface="Cambria"/>
              </a:rPr>
              <a:t> </a:t>
            </a:r>
            <a:r>
              <a:rPr sz="2000" u="heavy" spc="-10" dirty="0">
                <a:solidFill>
                  <a:srgbClr val="0000FF"/>
                </a:solidFill>
                <a:uFill>
                  <a:solidFill>
                    <a:srgbClr val="F94817"/>
                  </a:solidFill>
                </a:uFill>
                <a:latin typeface="Cambria"/>
                <a:cs typeface="Cambria"/>
                <a:hlinkClick r:id="rId4"/>
              </a:rPr>
              <a:t>info@fardarbd.com</a:t>
            </a:r>
            <a:endParaRPr sz="20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6D6D6D"/>
                </a:solidFill>
                <a:latin typeface="Cambria"/>
                <a:cs typeface="Cambria"/>
              </a:rPr>
              <a:t>web:</a:t>
            </a:r>
            <a:r>
              <a:rPr sz="2000" spc="-125" dirty="0">
                <a:solidFill>
                  <a:srgbClr val="6D6D6D"/>
                </a:solidFill>
                <a:latin typeface="Cambria"/>
                <a:cs typeface="Cambria"/>
              </a:rPr>
              <a:t> </a:t>
            </a:r>
            <a:r>
              <a:rPr sz="2000" u="heavy" spc="-10" dirty="0">
                <a:solidFill>
                  <a:srgbClr val="0000FF"/>
                </a:solidFill>
                <a:uFill>
                  <a:solidFill>
                    <a:srgbClr val="F94817"/>
                  </a:solidFill>
                </a:uFill>
                <a:latin typeface="Cambria"/>
                <a:cs typeface="Cambria"/>
                <a:hlinkClick r:id="rId5"/>
              </a:rPr>
              <a:t>www.fardarbd.com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91050" y="5191125"/>
            <a:ext cx="0" cy="1162050"/>
          </a:xfrm>
          <a:custGeom>
            <a:avLst/>
            <a:gdLst/>
            <a:ahLst/>
            <a:cxnLst/>
            <a:rect l="l" t="t" r="r" b="b"/>
            <a:pathLst>
              <a:path h="1162050">
                <a:moveTo>
                  <a:pt x="0" y="0"/>
                </a:moveTo>
                <a:lnTo>
                  <a:pt x="0" y="1161554"/>
                </a:lnTo>
              </a:path>
            </a:pathLst>
          </a:custGeom>
          <a:ln w="35052">
            <a:solidFill>
              <a:srgbClr val="6D6D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39175" y="438150"/>
            <a:ext cx="3390900" cy="37147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70497" y="4677410"/>
            <a:ext cx="2491105" cy="17849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dirty="0">
                <a:solidFill>
                  <a:srgbClr val="6D6D6D"/>
                </a:solidFill>
                <a:latin typeface="Cambria"/>
                <a:cs typeface="Cambria"/>
              </a:rPr>
              <a:t>Md.</a:t>
            </a:r>
            <a:r>
              <a:rPr sz="2750" spc="-90" dirty="0">
                <a:solidFill>
                  <a:srgbClr val="6D6D6D"/>
                </a:solidFill>
                <a:latin typeface="Cambria"/>
                <a:cs typeface="Cambria"/>
              </a:rPr>
              <a:t> </a:t>
            </a:r>
            <a:r>
              <a:rPr sz="2750" dirty="0">
                <a:solidFill>
                  <a:srgbClr val="6D6D6D"/>
                </a:solidFill>
                <a:latin typeface="Cambria"/>
                <a:cs typeface="Cambria"/>
              </a:rPr>
              <a:t>Zafar</a:t>
            </a:r>
            <a:r>
              <a:rPr sz="2750" spc="40" dirty="0">
                <a:solidFill>
                  <a:srgbClr val="6D6D6D"/>
                </a:solidFill>
                <a:latin typeface="Cambria"/>
                <a:cs typeface="Cambria"/>
              </a:rPr>
              <a:t> </a:t>
            </a:r>
            <a:r>
              <a:rPr sz="2750" spc="-20" dirty="0">
                <a:solidFill>
                  <a:srgbClr val="6D6D6D"/>
                </a:solidFill>
                <a:latin typeface="Cambria"/>
                <a:cs typeface="Cambria"/>
              </a:rPr>
              <a:t>Iqbal</a:t>
            </a:r>
            <a:endParaRPr sz="275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2400" spc="-10" dirty="0">
                <a:solidFill>
                  <a:srgbClr val="6D6D6D"/>
                </a:solidFill>
                <a:latin typeface="Cambria"/>
                <a:cs typeface="Cambria"/>
              </a:rPr>
              <a:t>Chairman</a:t>
            </a:r>
            <a:endParaRPr sz="24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sz="2750" dirty="0">
                <a:solidFill>
                  <a:srgbClr val="6D6D6D"/>
                </a:solidFill>
                <a:latin typeface="Cambria"/>
                <a:cs typeface="Cambria"/>
              </a:rPr>
              <a:t>Hilary</a:t>
            </a:r>
            <a:r>
              <a:rPr sz="2750" spc="50" dirty="0">
                <a:solidFill>
                  <a:srgbClr val="6D6D6D"/>
                </a:solidFill>
                <a:latin typeface="Cambria"/>
                <a:cs typeface="Cambria"/>
              </a:rPr>
              <a:t> </a:t>
            </a:r>
            <a:r>
              <a:rPr sz="2750" spc="-10" dirty="0">
                <a:solidFill>
                  <a:srgbClr val="6D6D6D"/>
                </a:solidFill>
                <a:latin typeface="Cambria"/>
                <a:cs typeface="Cambria"/>
              </a:rPr>
              <a:t>Fernando</a:t>
            </a:r>
            <a:endParaRPr sz="275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2400" dirty="0">
                <a:solidFill>
                  <a:srgbClr val="6D6D6D"/>
                </a:solidFill>
                <a:latin typeface="Cambria"/>
                <a:cs typeface="Cambria"/>
              </a:rPr>
              <a:t>MD</a:t>
            </a:r>
            <a:r>
              <a:rPr sz="2400" spc="-40" dirty="0">
                <a:solidFill>
                  <a:srgbClr val="6D6D6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6D6D6D"/>
                </a:solidFill>
                <a:latin typeface="Cambria"/>
                <a:cs typeface="Cambria"/>
              </a:rPr>
              <a:t>&amp;</a:t>
            </a:r>
            <a:r>
              <a:rPr sz="2400" spc="-30" dirty="0">
                <a:solidFill>
                  <a:srgbClr val="6D6D6D"/>
                </a:solidFill>
                <a:latin typeface="Cambria"/>
                <a:cs typeface="Cambria"/>
              </a:rPr>
              <a:t> </a:t>
            </a:r>
            <a:r>
              <a:rPr sz="2400" spc="-25" dirty="0">
                <a:solidFill>
                  <a:srgbClr val="6D6D6D"/>
                </a:solidFill>
                <a:latin typeface="Cambria"/>
                <a:cs typeface="Cambria"/>
              </a:rPr>
              <a:t>CEO</a:t>
            </a:r>
            <a:endParaRPr sz="2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131688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130" y="144501"/>
            <a:ext cx="2676292" cy="296263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0" y="6579107"/>
            <a:ext cx="12192000" cy="279400"/>
          </a:xfrm>
          <a:custGeom>
            <a:avLst/>
            <a:gdLst/>
            <a:ahLst/>
            <a:cxnLst/>
            <a:rect l="l" t="t" r="r" b="b"/>
            <a:pathLst>
              <a:path w="12192000" h="279400">
                <a:moveTo>
                  <a:pt x="12192000" y="0"/>
                </a:moveTo>
                <a:lnTo>
                  <a:pt x="0" y="0"/>
                </a:lnTo>
                <a:lnTo>
                  <a:pt x="0" y="278892"/>
                </a:lnTo>
                <a:lnTo>
                  <a:pt x="12192000" y="278892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9926" y="215645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9976"/>
                </a:moveTo>
                <a:lnTo>
                  <a:pt x="568452" y="569976"/>
                </a:lnTo>
                <a:lnTo>
                  <a:pt x="568452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  <a:path w="736600" h="719455">
                <a:moveTo>
                  <a:pt x="166116" y="719327"/>
                </a:moveTo>
                <a:lnTo>
                  <a:pt x="736092" y="719327"/>
                </a:lnTo>
                <a:lnTo>
                  <a:pt x="736092" y="150875"/>
                </a:lnTo>
                <a:lnTo>
                  <a:pt x="166116" y="150875"/>
                </a:lnTo>
                <a:lnTo>
                  <a:pt x="166116" y="719327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89749" y="374901"/>
            <a:ext cx="242366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0000"/>
                </a:solidFill>
              </a:rPr>
              <a:t>ABOUT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spc="-25" dirty="0">
                <a:solidFill>
                  <a:srgbClr val="1184C5"/>
                </a:solidFill>
              </a:rPr>
              <a:t>US</a:t>
            </a: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A04B1E64-6D09-400D-9278-1EA4DB8D0FAB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476971-A2B6-4580-B21B-8567946E3208}"/>
              </a:ext>
            </a:extLst>
          </p:cNvPr>
          <p:cNvSpPr txBox="1"/>
          <p:nvPr/>
        </p:nvSpPr>
        <p:spPr>
          <a:xfrm>
            <a:off x="4876800" y="575372"/>
            <a:ext cx="7174864" cy="5875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Factory Address</a:t>
            </a:r>
            <a:r>
              <a:rPr lang="en-US" sz="1200" dirty="0"/>
              <a:t> : </a:t>
            </a:r>
            <a:r>
              <a:rPr lang="en-US" sz="1100" dirty="0"/>
              <a:t>Holding No. A 46/2, </a:t>
            </a:r>
            <a:r>
              <a:rPr lang="en-US" sz="1100" dirty="0" err="1"/>
              <a:t>Mogorkhali</a:t>
            </a:r>
            <a:r>
              <a:rPr lang="en-US" sz="1100" dirty="0"/>
              <a:t>, National University, Gazipur-1704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Legal Status</a:t>
            </a:r>
            <a:r>
              <a:rPr lang="en-US" sz="1200" dirty="0"/>
              <a:t> : Private Limited Company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Year of Establishment</a:t>
            </a:r>
            <a:r>
              <a:rPr lang="en-US" sz="1200" dirty="0"/>
              <a:t> : 2020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Type of Business</a:t>
            </a:r>
            <a:r>
              <a:rPr lang="en-US" sz="1200" dirty="0"/>
              <a:t> : Woven, Knit &amp; Sweater Garments Ind.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Factory Present Status</a:t>
            </a:r>
            <a:r>
              <a:rPr lang="en-US" sz="1200" dirty="0"/>
              <a:t> : 100% Export Oriented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Contact Person</a:t>
            </a:r>
            <a:r>
              <a:rPr lang="en-US" sz="1200" dirty="0"/>
              <a:t> : Zafar Iqbal (Chairman), </a:t>
            </a:r>
            <a:r>
              <a:rPr lang="en-US" sz="1200" dirty="0">
                <a:hlinkClick r:id="rId5"/>
              </a:rPr>
              <a:t>zafar@ayexpress.com</a:t>
            </a:r>
            <a:endParaRPr lang="en-US" sz="1200" dirty="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Contact Person</a:t>
            </a:r>
            <a:r>
              <a:rPr lang="en-US" sz="1200" dirty="0"/>
              <a:t> : Hilary Fernando (MD &amp; CEO) </a:t>
            </a:r>
            <a:r>
              <a:rPr lang="en-US" sz="1200" dirty="0">
                <a:hlinkClick r:id="rId6"/>
              </a:rPr>
              <a:t>hilary@fardarbd.com</a:t>
            </a:r>
            <a:endParaRPr lang="en-US" sz="1200" dirty="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Email</a:t>
            </a:r>
            <a:r>
              <a:rPr lang="en-US" sz="1200" dirty="0"/>
              <a:t>: </a:t>
            </a:r>
            <a:r>
              <a:rPr lang="en-US" sz="1200" dirty="0">
                <a:hlinkClick r:id="rId4"/>
              </a:rPr>
              <a:t>info@fardarbd.com</a:t>
            </a:r>
            <a:endParaRPr lang="en-US" sz="1200" dirty="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Website</a:t>
            </a:r>
            <a:r>
              <a:rPr lang="en-US" sz="1200" dirty="0"/>
              <a:t> : </a:t>
            </a:r>
            <a:r>
              <a:rPr lang="en-US" sz="1200" dirty="0">
                <a:hlinkClick r:id="rId7"/>
              </a:rPr>
              <a:t>https://fardarbd.com</a:t>
            </a:r>
            <a:endParaRPr lang="en-US" sz="1200" dirty="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Member of</a:t>
            </a:r>
            <a:r>
              <a:rPr lang="en-US" sz="1200" dirty="0"/>
              <a:t> : BGMEA ID- </a:t>
            </a:r>
            <a:r>
              <a:rPr lang="en-US" sz="1200" b="1" dirty="0"/>
              <a:t>6540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Factory Space</a:t>
            </a:r>
            <a:r>
              <a:rPr lang="en-US" sz="1200" dirty="0"/>
              <a:t> : Sweater: 50,000 </a:t>
            </a:r>
            <a:r>
              <a:rPr lang="en-US" sz="1200" dirty="0" err="1"/>
              <a:t>Sqf</a:t>
            </a:r>
            <a:r>
              <a:rPr lang="en-US" sz="1200" dirty="0"/>
              <a:t>, Knit &amp; Woven: 1,25,000 </a:t>
            </a:r>
            <a:r>
              <a:rPr lang="en-US" sz="1200" dirty="0" err="1"/>
              <a:t>Sqf</a:t>
            </a:r>
            <a:endParaRPr lang="en-US" sz="1200" dirty="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Total Employees</a:t>
            </a:r>
            <a:r>
              <a:rPr lang="en-US" sz="1200" dirty="0"/>
              <a:t> : 1850 Person - Male %: 45 Female %: 65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Total Machines</a:t>
            </a:r>
            <a:r>
              <a:rPr lang="en-US" sz="1200" dirty="0"/>
              <a:t> : Woven: 540 Set, Knit: 430 Set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Production Line</a:t>
            </a:r>
            <a:r>
              <a:rPr lang="en-US" sz="1200" dirty="0"/>
              <a:t> : Woven: 10 Line, Knit: 10 Line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Production Capacity</a:t>
            </a:r>
            <a:r>
              <a:rPr lang="en-US" sz="1200" dirty="0"/>
              <a:t> : Woven: 300,000 PCS, Knit: 350,000 PCS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Turnover</a:t>
            </a:r>
            <a:r>
              <a:rPr lang="en-US" sz="1200" dirty="0"/>
              <a:t> : 20 Million (USD)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Market Coverage</a:t>
            </a:r>
            <a:r>
              <a:rPr lang="en-US" sz="1200" dirty="0"/>
              <a:t> : Europe | America | Australia | Asia | Canada | Germany | France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Banking Status</a:t>
            </a:r>
            <a:r>
              <a:rPr lang="en-US" sz="1200" dirty="0"/>
              <a:t> : Corporate Banking with United Commercial Bank Ltd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GSP Facility</a:t>
            </a:r>
            <a:r>
              <a:rPr lang="en-US" sz="1200" dirty="0"/>
              <a:t> : Rex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Social Certificate</a:t>
            </a:r>
            <a:r>
              <a:rPr lang="en-US" sz="1200" dirty="0"/>
              <a:t> : </a:t>
            </a:r>
            <a:r>
              <a:rPr lang="en-US" sz="1200" dirty="0" err="1"/>
              <a:t>Amfori</a:t>
            </a:r>
            <a:r>
              <a:rPr lang="en-US" sz="1200" dirty="0"/>
              <a:t> @ BSCI, SEDEX, OEKO TEX, GRS &amp; RSC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b="1" dirty="0"/>
              <a:t>FSCD Status</a:t>
            </a:r>
            <a:r>
              <a:rPr lang="en-US" sz="1200" dirty="0"/>
              <a:t> : Certificate of License No: DD/DHAKA/29903/2020</a:t>
            </a:r>
          </a:p>
        </p:txBody>
      </p:sp>
      <p:grpSp>
        <p:nvGrpSpPr>
          <p:cNvPr id="16" name="object 2">
            <a:extLst>
              <a:ext uri="{FF2B5EF4-FFF2-40B4-BE49-F238E27FC236}">
                <a16:creationId xmlns:a16="http://schemas.microsoft.com/office/drawing/2014/main" id="{DF388295-FFE6-43C2-ABDF-079FF219B8D5}"/>
              </a:ext>
            </a:extLst>
          </p:cNvPr>
          <p:cNvGrpSpPr/>
          <p:nvPr/>
        </p:nvGrpSpPr>
        <p:grpSpPr>
          <a:xfrm>
            <a:off x="168503" y="1676400"/>
            <a:ext cx="3717697" cy="3810000"/>
            <a:chOff x="168503" y="1632648"/>
            <a:chExt cx="4827270" cy="4827270"/>
          </a:xfrm>
        </p:grpSpPr>
        <p:pic>
          <p:nvPicPr>
            <p:cNvPr id="17" name="object 3">
              <a:extLst>
                <a:ext uri="{FF2B5EF4-FFF2-40B4-BE49-F238E27FC236}">
                  <a16:creationId xmlns:a16="http://schemas.microsoft.com/office/drawing/2014/main" id="{9258DEA0-3B98-4892-9D8F-F967E020E9E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2230" y="2178049"/>
              <a:ext cx="1847849" cy="1847723"/>
            </a:xfrm>
            <a:prstGeom prst="rect">
              <a:avLst/>
            </a:prstGeom>
          </p:spPr>
        </p:pic>
        <p:pic>
          <p:nvPicPr>
            <p:cNvPr id="18" name="object 4">
              <a:extLst>
                <a:ext uri="{FF2B5EF4-FFF2-40B4-BE49-F238E27FC236}">
                  <a16:creationId xmlns:a16="http://schemas.microsoft.com/office/drawing/2014/main" id="{9A54CB69-FA76-4FEA-8C46-A897EBAB135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58111" y="3122167"/>
              <a:ext cx="1847723" cy="1847723"/>
            </a:xfrm>
            <a:prstGeom prst="rect">
              <a:avLst/>
            </a:prstGeom>
          </p:spPr>
        </p:pic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A4B50A48-2F55-4D0F-BD6E-DF9C98463F8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3917" y="4066412"/>
              <a:ext cx="1847799" cy="1847710"/>
            </a:xfrm>
            <a:prstGeom prst="rect">
              <a:avLst/>
            </a:prstGeom>
          </p:spPr>
        </p:pic>
        <p:pic>
          <p:nvPicPr>
            <p:cNvPr id="20" name="object 6">
              <a:extLst>
                <a:ext uri="{FF2B5EF4-FFF2-40B4-BE49-F238E27FC236}">
                  <a16:creationId xmlns:a16="http://schemas.microsoft.com/office/drawing/2014/main" id="{222D5BE9-FDDA-4364-912A-412417C8F81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3917" y="2178049"/>
              <a:ext cx="1847799" cy="1847723"/>
            </a:xfrm>
            <a:prstGeom prst="rect">
              <a:avLst/>
            </a:prstGeom>
          </p:spPr>
        </p:pic>
        <p:pic>
          <p:nvPicPr>
            <p:cNvPr id="21" name="object 7">
              <a:extLst>
                <a:ext uri="{FF2B5EF4-FFF2-40B4-BE49-F238E27FC236}">
                  <a16:creationId xmlns:a16="http://schemas.microsoft.com/office/drawing/2014/main" id="{B2C419FE-D0D9-45A4-8413-3405D2AEEAF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2230" y="4066412"/>
              <a:ext cx="1847849" cy="1847710"/>
            </a:xfrm>
            <a:prstGeom prst="rect">
              <a:avLst/>
            </a:prstGeom>
          </p:spPr>
        </p:pic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E052D8BA-C930-4F0B-87B1-6E24FE4ADB6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57502" y="1632648"/>
              <a:ext cx="1448943" cy="1448879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44928417-4201-4007-8F90-BEC26648E153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46474" y="3321557"/>
              <a:ext cx="1448917" cy="1448942"/>
            </a:xfrm>
            <a:prstGeom prst="rect">
              <a:avLst/>
            </a:prstGeom>
          </p:spPr>
        </p:pic>
        <p:pic>
          <p:nvPicPr>
            <p:cNvPr id="24" name="object 10">
              <a:extLst>
                <a:ext uri="{FF2B5EF4-FFF2-40B4-BE49-F238E27FC236}">
                  <a16:creationId xmlns:a16="http://schemas.microsoft.com/office/drawing/2014/main" id="{F517CA5D-0D1A-4236-8ECE-8EE8E0AC09A4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57502" y="5010530"/>
              <a:ext cx="1448943" cy="1449006"/>
            </a:xfrm>
            <a:prstGeom prst="rect">
              <a:avLst/>
            </a:prstGeom>
          </p:spPr>
        </p:pic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4B2DD8A0-0DF1-4F1C-B9AA-E28EA65E7E7C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8503" y="3321557"/>
              <a:ext cx="1448968" cy="1448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4818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1996" y="1139952"/>
            <a:ext cx="876300" cy="729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24445" y="1925701"/>
            <a:ext cx="2317750" cy="400050"/>
          </a:xfrm>
          <a:prstGeom prst="rect">
            <a:avLst/>
          </a:prstGeom>
          <a:ln w="12700">
            <a:solidFill>
              <a:srgbClr val="1D4A61"/>
            </a:solidFill>
          </a:ln>
        </p:spPr>
        <p:txBody>
          <a:bodyPr vert="horz" wrap="square" lIns="0" tIns="67945" rIns="0" bIns="0" rtlCol="0">
            <a:spAutoFit/>
          </a:bodyPr>
          <a:lstStyle/>
          <a:p>
            <a:pPr marL="237490">
              <a:lnSpc>
                <a:spcPct val="100000"/>
              </a:lnSpc>
              <a:spcBef>
                <a:spcPts val="535"/>
              </a:spcBef>
            </a:pPr>
            <a:r>
              <a:rPr sz="1400" b="1" spc="270" dirty="0">
                <a:latin typeface="Cambria"/>
                <a:cs typeface="Cambria"/>
              </a:rPr>
              <a:t>M</a:t>
            </a:r>
            <a:r>
              <a:rPr sz="1400" b="1" spc="-5" dirty="0">
                <a:latin typeface="Cambria"/>
                <a:cs typeface="Cambria"/>
              </a:rPr>
              <a:t> </a:t>
            </a:r>
            <a:r>
              <a:rPr sz="1400" b="1" spc="65" dirty="0">
                <a:latin typeface="Cambria"/>
                <a:cs typeface="Cambria"/>
              </a:rPr>
              <a:t>a</a:t>
            </a:r>
            <a:r>
              <a:rPr sz="1400" b="1" spc="-5" dirty="0">
                <a:latin typeface="Cambria"/>
                <a:cs typeface="Cambria"/>
              </a:rPr>
              <a:t> </a:t>
            </a:r>
            <a:r>
              <a:rPr sz="1400" b="1" dirty="0">
                <a:latin typeface="Cambria"/>
                <a:cs typeface="Cambria"/>
              </a:rPr>
              <a:t>n</a:t>
            </a:r>
            <a:r>
              <a:rPr sz="1400" b="1" spc="-5" dirty="0">
                <a:latin typeface="Cambria"/>
                <a:cs typeface="Cambria"/>
              </a:rPr>
              <a:t> </a:t>
            </a:r>
            <a:r>
              <a:rPr sz="1400" b="1" dirty="0">
                <a:latin typeface="Cambria"/>
                <a:cs typeface="Cambria"/>
              </a:rPr>
              <a:t>u</a:t>
            </a:r>
            <a:r>
              <a:rPr sz="1400" b="1" spc="-10" dirty="0">
                <a:latin typeface="Cambria"/>
                <a:cs typeface="Cambria"/>
              </a:rPr>
              <a:t> </a:t>
            </a:r>
            <a:r>
              <a:rPr sz="1400" b="1" dirty="0">
                <a:latin typeface="Cambria"/>
                <a:cs typeface="Cambria"/>
              </a:rPr>
              <a:t>f</a:t>
            </a:r>
            <a:r>
              <a:rPr sz="1400" b="1" spc="-5" dirty="0">
                <a:latin typeface="Cambria"/>
                <a:cs typeface="Cambria"/>
              </a:rPr>
              <a:t> </a:t>
            </a:r>
            <a:r>
              <a:rPr sz="1400" b="1" spc="65" dirty="0">
                <a:latin typeface="Cambria"/>
                <a:cs typeface="Cambria"/>
              </a:rPr>
              <a:t>a</a:t>
            </a:r>
            <a:r>
              <a:rPr sz="1400" b="1" spc="-5" dirty="0">
                <a:latin typeface="Cambria"/>
                <a:cs typeface="Cambria"/>
              </a:rPr>
              <a:t> </a:t>
            </a:r>
            <a:r>
              <a:rPr sz="1400" b="1" spc="125" dirty="0">
                <a:latin typeface="Cambria"/>
                <a:cs typeface="Cambria"/>
              </a:rPr>
              <a:t>c</a:t>
            </a:r>
            <a:r>
              <a:rPr sz="1400" b="1" dirty="0">
                <a:latin typeface="Cambria"/>
                <a:cs typeface="Cambria"/>
              </a:rPr>
              <a:t> t</a:t>
            </a:r>
            <a:r>
              <a:rPr sz="1400" b="1" spc="-10" dirty="0">
                <a:latin typeface="Cambria"/>
                <a:cs typeface="Cambria"/>
              </a:rPr>
              <a:t> </a:t>
            </a:r>
            <a:r>
              <a:rPr sz="1400" b="1" dirty="0">
                <a:latin typeface="Cambria"/>
                <a:cs typeface="Cambria"/>
              </a:rPr>
              <a:t>u</a:t>
            </a:r>
            <a:r>
              <a:rPr sz="1400" b="1" spc="-5" dirty="0">
                <a:latin typeface="Cambria"/>
                <a:cs typeface="Cambria"/>
              </a:rPr>
              <a:t> </a:t>
            </a:r>
            <a:r>
              <a:rPr sz="1400" b="1" dirty="0">
                <a:latin typeface="Cambria"/>
                <a:cs typeface="Cambria"/>
              </a:rPr>
              <a:t>r</a:t>
            </a:r>
            <a:r>
              <a:rPr sz="1400" b="1" spc="30" dirty="0">
                <a:latin typeface="Cambria"/>
                <a:cs typeface="Cambria"/>
              </a:rPr>
              <a:t> </a:t>
            </a:r>
            <a:r>
              <a:rPr sz="1400" b="1" spc="55" dirty="0">
                <a:latin typeface="Cambria"/>
                <a:cs typeface="Cambria"/>
              </a:rPr>
              <a:t>i</a:t>
            </a:r>
            <a:r>
              <a:rPr sz="1400" b="1" spc="-5" dirty="0">
                <a:latin typeface="Cambria"/>
                <a:cs typeface="Cambria"/>
              </a:rPr>
              <a:t> </a:t>
            </a:r>
            <a:r>
              <a:rPr sz="1400" b="1" dirty="0">
                <a:latin typeface="Cambria"/>
                <a:cs typeface="Cambria"/>
              </a:rPr>
              <a:t>n</a:t>
            </a:r>
            <a:r>
              <a:rPr sz="1400" b="1" spc="-10" dirty="0">
                <a:latin typeface="Cambria"/>
                <a:cs typeface="Cambria"/>
              </a:rPr>
              <a:t> </a:t>
            </a:r>
            <a:r>
              <a:rPr sz="1400" b="1" spc="100" dirty="0">
                <a:latin typeface="Cambria"/>
                <a:cs typeface="Cambria"/>
              </a:rPr>
              <a:t>g</a:t>
            </a:r>
            <a:endParaRPr sz="14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8779" y="2352802"/>
            <a:ext cx="32150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0" dirty="0">
                <a:latin typeface="Cambria"/>
                <a:cs typeface="Cambria"/>
              </a:rPr>
              <a:t>Our</a:t>
            </a:r>
            <a:r>
              <a:rPr sz="1200" spc="195" dirty="0">
                <a:latin typeface="Cambria"/>
                <a:cs typeface="Cambria"/>
              </a:rPr>
              <a:t> </a:t>
            </a:r>
            <a:r>
              <a:rPr sz="1200" spc="55" dirty="0">
                <a:latin typeface="Cambria"/>
                <a:cs typeface="Cambria"/>
              </a:rPr>
              <a:t>dedicated</a:t>
            </a:r>
            <a:r>
              <a:rPr sz="1200" spc="22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teams</a:t>
            </a:r>
            <a:r>
              <a:rPr sz="1200" spc="21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ensure</a:t>
            </a:r>
            <a:r>
              <a:rPr sz="1200" spc="204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high</a:t>
            </a:r>
            <a:r>
              <a:rPr sz="1200" spc="21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quality</a:t>
            </a:r>
            <a:r>
              <a:rPr sz="1200" spc="200" dirty="0">
                <a:latin typeface="Cambria"/>
                <a:cs typeface="Cambria"/>
              </a:rPr>
              <a:t> </a:t>
            </a:r>
            <a:r>
              <a:rPr sz="1200" spc="-25" dirty="0">
                <a:latin typeface="Cambria"/>
                <a:cs typeface="Cambria"/>
              </a:rPr>
              <a:t>and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8779" y="2535682"/>
            <a:ext cx="3214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58010" algn="l"/>
              </a:tabLst>
            </a:pPr>
            <a:r>
              <a:rPr sz="1200" dirty="0">
                <a:latin typeface="Cambria"/>
                <a:cs typeface="Cambria"/>
              </a:rPr>
              <a:t>craftsmanship</a:t>
            </a:r>
            <a:r>
              <a:rPr sz="1200" spc="200" dirty="0">
                <a:latin typeface="Cambria"/>
                <a:cs typeface="Cambria"/>
              </a:rPr>
              <a:t>  </a:t>
            </a:r>
            <a:r>
              <a:rPr sz="1200" spc="-10" dirty="0">
                <a:latin typeface="Cambria"/>
                <a:cs typeface="Cambria"/>
              </a:rPr>
              <a:t>standard</a:t>
            </a:r>
            <a:r>
              <a:rPr sz="1200" dirty="0">
                <a:latin typeface="Cambria"/>
                <a:cs typeface="Cambria"/>
              </a:rPr>
              <a:t>	remains</a:t>
            </a:r>
            <a:r>
              <a:rPr sz="1200" spc="150" dirty="0">
                <a:latin typeface="Cambria"/>
                <a:cs typeface="Cambria"/>
              </a:rPr>
              <a:t>  </a:t>
            </a:r>
            <a:r>
              <a:rPr sz="1200" spc="-10" dirty="0">
                <a:latin typeface="Cambria"/>
                <a:cs typeface="Cambria"/>
              </a:rPr>
              <a:t>consistent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8779" y="2718561"/>
            <a:ext cx="32131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mbria"/>
                <a:cs typeface="Cambria"/>
              </a:rPr>
              <a:t>whether</a:t>
            </a:r>
            <a:r>
              <a:rPr sz="1200" spc="44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order</a:t>
            </a:r>
            <a:r>
              <a:rPr sz="1200" spc="434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quantity</a:t>
            </a:r>
            <a:r>
              <a:rPr sz="1200" spc="45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is</a:t>
            </a:r>
            <a:r>
              <a:rPr sz="1200" spc="44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1,</a:t>
            </a:r>
            <a:r>
              <a:rPr lang="en-US" sz="1200" dirty="0">
                <a:latin typeface="Cambria"/>
                <a:cs typeface="Cambria"/>
              </a:rPr>
              <a:t>5</a:t>
            </a:r>
            <a:r>
              <a:rPr sz="1200" dirty="0">
                <a:latin typeface="Cambria"/>
                <a:cs typeface="Cambria"/>
              </a:rPr>
              <a:t>00</a:t>
            </a:r>
            <a:r>
              <a:rPr sz="1200" spc="44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or</a:t>
            </a:r>
            <a:r>
              <a:rPr sz="1200" spc="445" dirty="0">
                <a:latin typeface="Cambria"/>
                <a:cs typeface="Cambria"/>
              </a:rPr>
              <a:t> </a:t>
            </a:r>
            <a:r>
              <a:rPr sz="1200" spc="-10" dirty="0">
                <a:latin typeface="Cambria"/>
                <a:cs typeface="Cambria"/>
              </a:rPr>
              <a:t>100,000</a:t>
            </a:r>
            <a:endParaRPr sz="12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200" spc="55" dirty="0">
                <a:latin typeface="Cambria"/>
                <a:cs typeface="Cambria"/>
              </a:rPr>
              <a:t>pieces</a:t>
            </a:r>
            <a:endParaRPr sz="1200" dirty="0">
              <a:latin typeface="Cambria"/>
              <a:cs typeface="Cambri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05271" y="1170432"/>
            <a:ext cx="876300" cy="7299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578477" y="2398267"/>
            <a:ext cx="325120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1610" marR="5080" indent="-169545" algn="just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182880" algn="l"/>
              </a:tabLst>
            </a:pPr>
            <a:r>
              <a:rPr sz="1200" spc="-10" dirty="0">
                <a:latin typeface="Cambria"/>
                <a:cs typeface="Cambria"/>
              </a:rPr>
              <a:t>70-</a:t>
            </a:r>
            <a:r>
              <a:rPr sz="1200" dirty="0">
                <a:latin typeface="Cambria"/>
                <a:cs typeface="Cambria"/>
              </a:rPr>
              <a:t>90</a:t>
            </a:r>
            <a:r>
              <a:rPr sz="1200" spc="175" dirty="0">
                <a:latin typeface="Cambria"/>
                <a:cs typeface="Cambria"/>
              </a:rPr>
              <a:t>  </a:t>
            </a:r>
            <a:r>
              <a:rPr sz="1200" spc="50" dirty="0">
                <a:latin typeface="Cambria"/>
                <a:cs typeface="Cambria"/>
              </a:rPr>
              <a:t>days</a:t>
            </a:r>
            <a:r>
              <a:rPr sz="1200" spc="180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from</a:t>
            </a:r>
            <a:r>
              <a:rPr sz="1200" spc="185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fabrics</a:t>
            </a:r>
            <a:r>
              <a:rPr sz="1200" spc="180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approval</a:t>
            </a:r>
            <a:r>
              <a:rPr sz="1200" spc="170" dirty="0">
                <a:latin typeface="Cambria"/>
                <a:cs typeface="Cambria"/>
              </a:rPr>
              <a:t>  </a:t>
            </a:r>
            <a:r>
              <a:rPr sz="1200" spc="-10" dirty="0">
                <a:latin typeface="Cambria"/>
                <a:cs typeface="Cambria"/>
              </a:rPr>
              <a:t>(Local 	Fabrics)</a:t>
            </a:r>
            <a:endParaRPr sz="1200">
              <a:latin typeface="Cambria"/>
              <a:cs typeface="Cambria"/>
            </a:endParaRPr>
          </a:p>
          <a:p>
            <a:pPr marL="182880" marR="6350" indent="-170815" algn="just">
              <a:lnSpc>
                <a:spcPct val="100000"/>
              </a:lnSpc>
              <a:buFont typeface="Wingdings"/>
              <a:buChar char=""/>
              <a:tabLst>
                <a:tab pos="182880" algn="l"/>
              </a:tabLst>
            </a:pPr>
            <a:r>
              <a:rPr sz="1200" spc="-10" dirty="0">
                <a:latin typeface="Cambria"/>
                <a:cs typeface="Cambria"/>
              </a:rPr>
              <a:t>90-</a:t>
            </a:r>
            <a:r>
              <a:rPr sz="1200" dirty="0">
                <a:latin typeface="Cambria"/>
                <a:cs typeface="Cambria"/>
              </a:rPr>
              <a:t>120</a:t>
            </a:r>
            <a:r>
              <a:rPr sz="1200" spc="195" dirty="0">
                <a:latin typeface="Cambria"/>
                <a:cs typeface="Cambria"/>
              </a:rPr>
              <a:t> </a:t>
            </a:r>
            <a:r>
              <a:rPr sz="1200" spc="50" dirty="0">
                <a:latin typeface="Cambria"/>
                <a:cs typeface="Cambria"/>
              </a:rPr>
              <a:t>days</a:t>
            </a:r>
            <a:r>
              <a:rPr sz="1200" spc="20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from</a:t>
            </a:r>
            <a:r>
              <a:rPr sz="1200" spc="195" dirty="0">
                <a:latin typeface="Cambria"/>
                <a:cs typeface="Cambria"/>
              </a:rPr>
              <a:t> </a:t>
            </a:r>
            <a:r>
              <a:rPr sz="1200" spc="45" dirty="0">
                <a:latin typeface="Cambria"/>
                <a:cs typeface="Cambria"/>
              </a:rPr>
              <a:t>fabrics</a:t>
            </a:r>
            <a:r>
              <a:rPr sz="1200" spc="20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/</a:t>
            </a:r>
            <a:r>
              <a:rPr sz="1200" spc="18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print</a:t>
            </a:r>
            <a:r>
              <a:rPr sz="1200" spc="200" dirty="0">
                <a:latin typeface="Cambria"/>
                <a:cs typeface="Cambria"/>
              </a:rPr>
              <a:t> </a:t>
            </a:r>
            <a:r>
              <a:rPr sz="1200" spc="65" dirty="0">
                <a:latin typeface="Cambria"/>
                <a:cs typeface="Cambria"/>
              </a:rPr>
              <a:t>design</a:t>
            </a:r>
            <a:r>
              <a:rPr sz="1200" spc="190" dirty="0">
                <a:latin typeface="Cambria"/>
                <a:cs typeface="Cambria"/>
              </a:rPr>
              <a:t> </a:t>
            </a:r>
            <a:r>
              <a:rPr sz="1200" spc="-25" dirty="0">
                <a:latin typeface="Cambria"/>
                <a:cs typeface="Cambria"/>
              </a:rPr>
              <a:t>or </a:t>
            </a:r>
            <a:r>
              <a:rPr sz="1200" dirty="0">
                <a:latin typeface="Cambria"/>
                <a:cs typeface="Cambria"/>
              </a:rPr>
              <a:t>color</a:t>
            </a:r>
            <a:r>
              <a:rPr sz="1200" spc="250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selection</a:t>
            </a:r>
            <a:r>
              <a:rPr sz="1200" spc="240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(imported</a:t>
            </a:r>
            <a:r>
              <a:rPr sz="1200" spc="254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fabric</a:t>
            </a:r>
            <a:r>
              <a:rPr sz="1200" spc="254" dirty="0">
                <a:latin typeface="Cambria"/>
                <a:cs typeface="Cambria"/>
              </a:rPr>
              <a:t>  </a:t>
            </a:r>
            <a:r>
              <a:rPr sz="1200" spc="65" dirty="0">
                <a:latin typeface="Cambria"/>
                <a:cs typeface="Cambria"/>
              </a:rPr>
              <a:t>by</a:t>
            </a:r>
            <a:r>
              <a:rPr sz="1200" spc="245" dirty="0">
                <a:latin typeface="Cambria"/>
                <a:cs typeface="Cambria"/>
              </a:rPr>
              <a:t>  </a:t>
            </a:r>
            <a:r>
              <a:rPr sz="1200" spc="35" dirty="0">
                <a:latin typeface="Cambria"/>
                <a:cs typeface="Cambria"/>
              </a:rPr>
              <a:t>sea </a:t>
            </a:r>
            <a:r>
              <a:rPr sz="1200" spc="-10" dirty="0">
                <a:latin typeface="Cambria"/>
                <a:cs typeface="Cambria"/>
              </a:rPr>
              <a:t>shipment).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37378" y="1941957"/>
            <a:ext cx="2317750" cy="400050"/>
          </a:xfrm>
          <a:prstGeom prst="rect">
            <a:avLst/>
          </a:prstGeom>
          <a:ln w="12700">
            <a:solidFill>
              <a:srgbClr val="1D4A61"/>
            </a:solidFill>
          </a:ln>
        </p:spPr>
        <p:txBody>
          <a:bodyPr vert="horz" wrap="square" lIns="0" tIns="67310" rIns="0" bIns="0" rtlCol="0">
            <a:spAutoFit/>
          </a:bodyPr>
          <a:lstStyle/>
          <a:p>
            <a:pPr marL="478155">
              <a:lnSpc>
                <a:spcPct val="100000"/>
              </a:lnSpc>
              <a:spcBef>
                <a:spcPts val="530"/>
              </a:spcBef>
            </a:pPr>
            <a:r>
              <a:rPr sz="1400" b="1" spc="130" dirty="0">
                <a:latin typeface="Cambria"/>
                <a:cs typeface="Cambria"/>
              </a:rPr>
              <a:t>L</a:t>
            </a:r>
            <a:r>
              <a:rPr sz="1400" b="1" spc="5" dirty="0">
                <a:latin typeface="Cambria"/>
                <a:cs typeface="Cambria"/>
              </a:rPr>
              <a:t> </a:t>
            </a:r>
            <a:r>
              <a:rPr sz="1400" b="1" spc="65" dirty="0">
                <a:latin typeface="Cambria"/>
                <a:cs typeface="Cambria"/>
              </a:rPr>
              <a:t>e</a:t>
            </a:r>
            <a:r>
              <a:rPr sz="1400" b="1" spc="-5" dirty="0">
                <a:latin typeface="Cambria"/>
                <a:cs typeface="Cambria"/>
              </a:rPr>
              <a:t> </a:t>
            </a:r>
            <a:r>
              <a:rPr sz="1400" b="1" spc="65" dirty="0">
                <a:latin typeface="Cambria"/>
                <a:cs typeface="Cambria"/>
              </a:rPr>
              <a:t>a</a:t>
            </a:r>
            <a:r>
              <a:rPr sz="1400" b="1" spc="-5" dirty="0">
                <a:latin typeface="Cambria"/>
                <a:cs typeface="Cambria"/>
              </a:rPr>
              <a:t> </a:t>
            </a:r>
            <a:r>
              <a:rPr sz="1400" b="1" dirty="0">
                <a:latin typeface="Cambria"/>
                <a:cs typeface="Cambria"/>
              </a:rPr>
              <a:t>d</a:t>
            </a:r>
            <a:r>
              <a:rPr sz="1400" b="1" spc="114" dirty="0">
                <a:latin typeface="Cambria"/>
                <a:cs typeface="Cambria"/>
              </a:rPr>
              <a:t>  </a:t>
            </a:r>
            <a:r>
              <a:rPr sz="1400" b="1" dirty="0">
                <a:latin typeface="Cambria"/>
                <a:cs typeface="Cambria"/>
              </a:rPr>
              <a:t>T </a:t>
            </a:r>
            <a:r>
              <a:rPr sz="1400" b="1" spc="55" dirty="0">
                <a:latin typeface="Cambria"/>
                <a:cs typeface="Cambria"/>
              </a:rPr>
              <a:t>i</a:t>
            </a:r>
            <a:r>
              <a:rPr sz="1400" b="1" spc="-5" dirty="0">
                <a:latin typeface="Cambria"/>
                <a:cs typeface="Cambria"/>
              </a:rPr>
              <a:t> </a:t>
            </a:r>
            <a:r>
              <a:rPr sz="1400" b="1" spc="135" dirty="0">
                <a:latin typeface="Cambria"/>
                <a:cs typeface="Cambria"/>
              </a:rPr>
              <a:t>m</a:t>
            </a:r>
            <a:r>
              <a:rPr sz="1400" b="1" dirty="0">
                <a:latin typeface="Cambria"/>
                <a:cs typeface="Cambria"/>
              </a:rPr>
              <a:t> </a:t>
            </a:r>
            <a:r>
              <a:rPr sz="1400" b="1" spc="15" dirty="0">
                <a:latin typeface="Cambria"/>
                <a:cs typeface="Cambria"/>
              </a:rPr>
              <a:t>e</a:t>
            </a:r>
            <a:endParaRPr sz="140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01557" y="2367153"/>
            <a:ext cx="334391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latin typeface="Cambria"/>
                <a:cs typeface="Cambria"/>
              </a:rPr>
              <a:t>A</a:t>
            </a:r>
            <a:r>
              <a:rPr sz="1200" spc="290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strict</a:t>
            </a:r>
            <a:r>
              <a:rPr sz="1200" spc="295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regime</a:t>
            </a:r>
            <a:r>
              <a:rPr sz="1200" spc="290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of</a:t>
            </a:r>
            <a:r>
              <a:rPr sz="1200" spc="290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internal</a:t>
            </a:r>
            <a:r>
              <a:rPr sz="1200" spc="285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audits,</a:t>
            </a:r>
            <a:r>
              <a:rPr sz="1200" spc="245" dirty="0">
                <a:latin typeface="Cambria"/>
                <a:cs typeface="Cambria"/>
              </a:rPr>
              <a:t>  </a:t>
            </a:r>
            <a:r>
              <a:rPr sz="1200" spc="-10" dirty="0">
                <a:latin typeface="Cambria"/>
                <a:cs typeface="Cambria"/>
              </a:rPr>
              <a:t>critical </a:t>
            </a:r>
            <a:r>
              <a:rPr sz="1200" dirty="0">
                <a:latin typeface="Cambria"/>
                <a:cs typeface="Cambria"/>
              </a:rPr>
              <a:t>process</a:t>
            </a:r>
            <a:r>
              <a:rPr sz="1200" spc="425" dirty="0">
                <a:latin typeface="Cambria"/>
                <a:cs typeface="Cambria"/>
              </a:rPr>
              <a:t> </a:t>
            </a:r>
            <a:r>
              <a:rPr sz="1200" spc="70" dirty="0">
                <a:latin typeface="Cambria"/>
                <a:cs typeface="Cambria"/>
              </a:rPr>
              <a:t>check,</a:t>
            </a:r>
            <a:r>
              <a:rPr sz="1200" spc="30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3rd</a:t>
            </a:r>
            <a:r>
              <a:rPr sz="1200" spc="434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party</a:t>
            </a:r>
            <a:r>
              <a:rPr sz="1200" spc="42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testing</a:t>
            </a:r>
            <a:r>
              <a:rPr sz="1200" spc="440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on</a:t>
            </a:r>
            <a:r>
              <a:rPr sz="1200" spc="44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fabric</a:t>
            </a:r>
            <a:r>
              <a:rPr sz="1200" spc="445" dirty="0">
                <a:latin typeface="Cambria"/>
                <a:cs typeface="Cambria"/>
              </a:rPr>
              <a:t> </a:t>
            </a:r>
            <a:r>
              <a:rPr sz="1200" spc="-50" dirty="0">
                <a:latin typeface="Cambria"/>
                <a:cs typeface="Cambria"/>
              </a:rPr>
              <a:t>/ </a:t>
            </a:r>
            <a:r>
              <a:rPr sz="1200" spc="50" dirty="0">
                <a:latin typeface="Cambria"/>
                <a:cs typeface="Cambria"/>
              </a:rPr>
              <a:t>accessories</a:t>
            </a:r>
            <a:r>
              <a:rPr sz="1200" spc="13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/</a:t>
            </a:r>
            <a:r>
              <a:rPr sz="1200" spc="12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garments</a:t>
            </a:r>
            <a:r>
              <a:rPr sz="1200" spc="16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and</a:t>
            </a:r>
            <a:r>
              <a:rPr sz="1200" spc="16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Pre-final</a:t>
            </a:r>
            <a:r>
              <a:rPr sz="1200" spc="130" dirty="0">
                <a:latin typeface="Cambria"/>
                <a:cs typeface="Cambria"/>
              </a:rPr>
              <a:t> </a:t>
            </a:r>
            <a:r>
              <a:rPr sz="1200" spc="-10" dirty="0">
                <a:latin typeface="Cambria"/>
                <a:cs typeface="Cambria"/>
              </a:rPr>
              <a:t>Inspection </a:t>
            </a:r>
            <a:r>
              <a:rPr sz="1200" spc="145" dirty="0">
                <a:latin typeface="Cambria"/>
                <a:cs typeface="Cambria"/>
              </a:rPr>
              <a:t>@</a:t>
            </a:r>
            <a:r>
              <a:rPr sz="1200" spc="75" dirty="0">
                <a:latin typeface="Cambria"/>
                <a:cs typeface="Cambria"/>
              </a:rPr>
              <a:t> </a:t>
            </a:r>
            <a:r>
              <a:rPr sz="1200" spc="55" dirty="0">
                <a:latin typeface="Cambria"/>
                <a:cs typeface="Cambria"/>
              </a:rPr>
              <a:t>AQL</a:t>
            </a:r>
            <a:r>
              <a:rPr sz="1200" spc="4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2.5</a:t>
            </a:r>
            <a:r>
              <a:rPr sz="1200" spc="9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are</a:t>
            </a:r>
            <a:r>
              <a:rPr sz="1200" spc="380" dirty="0">
                <a:latin typeface="Cambria"/>
                <a:cs typeface="Cambria"/>
              </a:rPr>
              <a:t> </a:t>
            </a:r>
            <a:r>
              <a:rPr sz="1200" spc="55" dirty="0">
                <a:latin typeface="Cambria"/>
                <a:cs typeface="Cambria"/>
              </a:rPr>
              <a:t>done</a:t>
            </a:r>
            <a:r>
              <a:rPr sz="1200" spc="7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prior</a:t>
            </a:r>
            <a:r>
              <a:rPr sz="1200" spc="8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to</a:t>
            </a:r>
            <a:r>
              <a:rPr sz="1200" spc="80" dirty="0">
                <a:latin typeface="Cambria"/>
                <a:cs typeface="Cambria"/>
              </a:rPr>
              <a:t> </a:t>
            </a:r>
            <a:r>
              <a:rPr sz="1200" spc="-10" dirty="0">
                <a:latin typeface="Cambria"/>
                <a:cs typeface="Cambria"/>
              </a:rPr>
              <a:t>shipment.</a:t>
            </a:r>
            <a:endParaRPr sz="1200">
              <a:latin typeface="Cambria"/>
              <a:cs typeface="Cambri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96043" y="1179575"/>
            <a:ext cx="876300" cy="72999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814307" y="1939925"/>
            <a:ext cx="2317750" cy="400685"/>
          </a:xfrm>
          <a:prstGeom prst="rect">
            <a:avLst/>
          </a:prstGeom>
          <a:ln w="12700">
            <a:solidFill>
              <a:srgbClr val="1D4A61"/>
            </a:solidFill>
          </a:ln>
        </p:spPr>
        <p:txBody>
          <a:bodyPr vert="horz" wrap="square" lIns="0" tIns="90805" rIns="0" bIns="0" rtlCol="0">
            <a:spAutoFit/>
          </a:bodyPr>
          <a:lstStyle/>
          <a:p>
            <a:pPr marL="74930">
              <a:lnSpc>
                <a:spcPct val="100000"/>
              </a:lnSpc>
              <a:spcBef>
                <a:spcPts val="715"/>
              </a:spcBef>
            </a:pPr>
            <a:r>
              <a:rPr sz="1400" b="1" spc="65" dirty="0">
                <a:latin typeface="Cambria"/>
                <a:cs typeface="Cambria"/>
              </a:rPr>
              <a:t>P</a:t>
            </a:r>
            <a:r>
              <a:rPr sz="1400" b="1" spc="-10" dirty="0">
                <a:latin typeface="Cambria"/>
                <a:cs typeface="Cambria"/>
              </a:rPr>
              <a:t> </a:t>
            </a:r>
            <a:r>
              <a:rPr sz="1400" b="1" dirty="0">
                <a:latin typeface="Cambria"/>
                <a:cs typeface="Cambria"/>
              </a:rPr>
              <a:t>r</a:t>
            </a:r>
            <a:r>
              <a:rPr sz="1400" b="1" spc="-15" dirty="0">
                <a:latin typeface="Cambria"/>
                <a:cs typeface="Cambria"/>
              </a:rPr>
              <a:t> </a:t>
            </a:r>
            <a:r>
              <a:rPr sz="1400" b="1" dirty="0">
                <a:latin typeface="Cambria"/>
                <a:cs typeface="Cambria"/>
              </a:rPr>
              <a:t>o</a:t>
            </a:r>
            <a:r>
              <a:rPr sz="1400" b="1" spc="-5" dirty="0">
                <a:latin typeface="Cambria"/>
                <a:cs typeface="Cambria"/>
              </a:rPr>
              <a:t> </a:t>
            </a:r>
            <a:r>
              <a:rPr sz="1400" b="1" spc="125" dirty="0">
                <a:latin typeface="Cambria"/>
                <a:cs typeface="Cambria"/>
              </a:rPr>
              <a:t>c</a:t>
            </a:r>
            <a:r>
              <a:rPr sz="1400" b="1" spc="-10" dirty="0">
                <a:latin typeface="Cambria"/>
                <a:cs typeface="Cambria"/>
              </a:rPr>
              <a:t> </a:t>
            </a:r>
            <a:r>
              <a:rPr sz="1400" b="1" spc="65" dirty="0">
                <a:latin typeface="Cambria"/>
                <a:cs typeface="Cambria"/>
              </a:rPr>
              <a:t>e</a:t>
            </a:r>
            <a:r>
              <a:rPr sz="1400" b="1" spc="-5" dirty="0">
                <a:latin typeface="Cambria"/>
                <a:cs typeface="Cambria"/>
              </a:rPr>
              <a:t> </a:t>
            </a:r>
            <a:r>
              <a:rPr sz="1400" b="1" spc="75" dirty="0">
                <a:latin typeface="Cambria"/>
                <a:cs typeface="Cambria"/>
              </a:rPr>
              <a:t>s</a:t>
            </a:r>
            <a:r>
              <a:rPr sz="1400" b="1" spc="-5" dirty="0">
                <a:latin typeface="Cambria"/>
                <a:cs typeface="Cambria"/>
              </a:rPr>
              <a:t> </a:t>
            </a:r>
            <a:r>
              <a:rPr sz="1400" b="1" spc="75" dirty="0">
                <a:latin typeface="Cambria"/>
                <a:cs typeface="Cambria"/>
              </a:rPr>
              <a:t>s</a:t>
            </a:r>
            <a:r>
              <a:rPr sz="1400" b="1" spc="160" dirty="0">
                <a:latin typeface="Cambria"/>
                <a:cs typeface="Cambria"/>
              </a:rPr>
              <a:t>  </a:t>
            </a:r>
            <a:r>
              <a:rPr sz="1400" b="1" spc="80" dirty="0">
                <a:latin typeface="Cambria"/>
                <a:cs typeface="Cambria"/>
              </a:rPr>
              <a:t>&amp;</a:t>
            </a:r>
            <a:r>
              <a:rPr sz="1400" b="1" spc="170" dirty="0">
                <a:latin typeface="Cambria"/>
                <a:cs typeface="Cambria"/>
              </a:rPr>
              <a:t>  </a:t>
            </a:r>
            <a:r>
              <a:rPr sz="1400" b="1" dirty="0">
                <a:latin typeface="Cambria"/>
                <a:cs typeface="Cambria"/>
              </a:rPr>
              <a:t>q</a:t>
            </a:r>
            <a:r>
              <a:rPr sz="1400" b="1" spc="-10" dirty="0">
                <a:latin typeface="Cambria"/>
                <a:cs typeface="Cambria"/>
              </a:rPr>
              <a:t> </a:t>
            </a:r>
            <a:r>
              <a:rPr sz="1400" b="1" dirty="0">
                <a:latin typeface="Cambria"/>
                <a:cs typeface="Cambria"/>
              </a:rPr>
              <a:t>u</a:t>
            </a:r>
            <a:r>
              <a:rPr sz="1400" b="1" spc="-10" dirty="0">
                <a:latin typeface="Cambria"/>
                <a:cs typeface="Cambria"/>
              </a:rPr>
              <a:t> </a:t>
            </a:r>
            <a:r>
              <a:rPr sz="1400" b="1" spc="65" dirty="0">
                <a:latin typeface="Cambria"/>
                <a:cs typeface="Cambria"/>
              </a:rPr>
              <a:t>a</a:t>
            </a:r>
            <a:r>
              <a:rPr sz="1400" b="1" spc="-15" dirty="0">
                <a:latin typeface="Cambria"/>
                <a:cs typeface="Cambria"/>
              </a:rPr>
              <a:t> </a:t>
            </a:r>
            <a:r>
              <a:rPr sz="1400" b="1" spc="55" dirty="0">
                <a:latin typeface="Cambria"/>
                <a:cs typeface="Cambria"/>
              </a:rPr>
              <a:t>l</a:t>
            </a:r>
            <a:r>
              <a:rPr sz="1400" b="1" spc="-15" dirty="0">
                <a:latin typeface="Cambria"/>
                <a:cs typeface="Cambria"/>
              </a:rPr>
              <a:t> </a:t>
            </a:r>
            <a:r>
              <a:rPr sz="1400" b="1" spc="55" dirty="0">
                <a:latin typeface="Cambria"/>
                <a:cs typeface="Cambria"/>
              </a:rPr>
              <a:t>i</a:t>
            </a:r>
            <a:r>
              <a:rPr sz="1400" b="1" spc="-10" dirty="0">
                <a:latin typeface="Cambria"/>
                <a:cs typeface="Cambria"/>
              </a:rPr>
              <a:t> </a:t>
            </a:r>
            <a:r>
              <a:rPr sz="1400" b="1" dirty="0">
                <a:latin typeface="Cambria"/>
                <a:cs typeface="Cambria"/>
              </a:rPr>
              <a:t>t</a:t>
            </a:r>
            <a:r>
              <a:rPr sz="1400" b="1" spc="-15" dirty="0">
                <a:latin typeface="Cambria"/>
                <a:cs typeface="Cambria"/>
              </a:rPr>
              <a:t> </a:t>
            </a:r>
            <a:r>
              <a:rPr sz="1400" b="1" spc="45" dirty="0">
                <a:latin typeface="Cambria"/>
                <a:cs typeface="Cambria"/>
              </a:rPr>
              <a:t>y</a:t>
            </a:r>
            <a:endParaRPr sz="1400">
              <a:latin typeface="Cambria"/>
              <a:cs typeface="Cambri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" y="3703320"/>
            <a:ext cx="876300" cy="72999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20267" y="4489322"/>
            <a:ext cx="2317750" cy="400050"/>
          </a:xfrm>
          <a:prstGeom prst="rect">
            <a:avLst/>
          </a:prstGeom>
          <a:ln w="12700">
            <a:solidFill>
              <a:srgbClr val="1D4A61"/>
            </a:solidFill>
          </a:ln>
        </p:spPr>
        <p:txBody>
          <a:bodyPr vert="horz" wrap="square" lIns="0" tIns="68580" rIns="0" bIns="0" rtlCol="0">
            <a:spAutoFit/>
          </a:bodyPr>
          <a:lstStyle/>
          <a:p>
            <a:pPr marL="10795" algn="ctr">
              <a:lnSpc>
                <a:spcPct val="100000"/>
              </a:lnSpc>
              <a:spcBef>
                <a:spcPts val="540"/>
              </a:spcBef>
            </a:pPr>
            <a:r>
              <a:rPr sz="1400" b="1" spc="415" dirty="0">
                <a:latin typeface="Cambria"/>
                <a:cs typeface="Cambria"/>
              </a:rPr>
              <a:t>MOQ </a:t>
            </a:r>
            <a:endParaRPr sz="1400">
              <a:latin typeface="Cambria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6704" y="4917185"/>
            <a:ext cx="32016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mbria"/>
                <a:cs typeface="Cambria"/>
              </a:rPr>
              <a:t>Minimum</a:t>
            </a:r>
            <a:r>
              <a:rPr sz="1200" spc="29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order</a:t>
            </a:r>
            <a:r>
              <a:rPr sz="1200" spc="28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quantity</a:t>
            </a:r>
            <a:r>
              <a:rPr sz="1200" spc="29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is</a:t>
            </a:r>
            <a:r>
              <a:rPr sz="1200" spc="29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2,000</a:t>
            </a:r>
            <a:r>
              <a:rPr sz="1200" spc="290" dirty="0">
                <a:latin typeface="Cambria"/>
                <a:cs typeface="Cambria"/>
              </a:rPr>
              <a:t> </a:t>
            </a:r>
            <a:r>
              <a:rPr sz="1200" spc="65" dirty="0">
                <a:latin typeface="Cambria"/>
                <a:cs typeface="Cambria"/>
              </a:rPr>
              <a:t>pieces</a:t>
            </a:r>
            <a:r>
              <a:rPr sz="1200" spc="280" dirty="0">
                <a:latin typeface="Cambria"/>
                <a:cs typeface="Cambria"/>
              </a:rPr>
              <a:t> </a:t>
            </a:r>
            <a:r>
              <a:rPr sz="1200" spc="30" dirty="0">
                <a:latin typeface="Cambria"/>
                <a:cs typeface="Cambria"/>
              </a:rPr>
              <a:t>per </a:t>
            </a:r>
            <a:r>
              <a:rPr sz="1200" spc="20" dirty="0">
                <a:latin typeface="Cambria"/>
                <a:cs typeface="Cambria"/>
              </a:rPr>
              <a:t>color,</a:t>
            </a:r>
            <a:r>
              <a:rPr sz="1200" spc="-65" dirty="0">
                <a:latin typeface="Cambria"/>
                <a:cs typeface="Cambria"/>
              </a:rPr>
              <a:t> </a:t>
            </a:r>
            <a:r>
              <a:rPr sz="1200" spc="60" dirty="0">
                <a:latin typeface="Cambria"/>
                <a:cs typeface="Cambria"/>
              </a:rPr>
              <a:t>per</a:t>
            </a:r>
            <a:r>
              <a:rPr sz="1200" spc="65" dirty="0">
                <a:latin typeface="Cambria"/>
                <a:cs typeface="Cambria"/>
              </a:rPr>
              <a:t> </a:t>
            </a:r>
            <a:r>
              <a:rPr sz="1200" spc="20" dirty="0">
                <a:latin typeface="Cambria"/>
                <a:cs typeface="Cambria"/>
              </a:rPr>
              <a:t>style.</a:t>
            </a:r>
            <a:r>
              <a:rPr sz="1200" spc="-60" dirty="0">
                <a:latin typeface="Cambria"/>
                <a:cs typeface="Cambria"/>
              </a:rPr>
              <a:t> </a:t>
            </a:r>
            <a:r>
              <a:rPr sz="1200" spc="80" dirty="0">
                <a:latin typeface="Cambria"/>
                <a:cs typeface="Cambria"/>
              </a:rPr>
              <a:t>A</a:t>
            </a:r>
            <a:r>
              <a:rPr sz="1200" spc="70" dirty="0">
                <a:latin typeface="Cambria"/>
                <a:cs typeface="Cambria"/>
              </a:rPr>
              <a:t> </a:t>
            </a:r>
            <a:r>
              <a:rPr sz="1200" spc="50" dirty="0">
                <a:latin typeface="Cambria"/>
                <a:cs typeface="Cambria"/>
              </a:rPr>
              <a:t>large</a:t>
            </a:r>
            <a:r>
              <a:rPr sz="1200" spc="275" dirty="0">
                <a:latin typeface="Cambria"/>
                <a:cs typeface="Cambria"/>
              </a:rPr>
              <a:t> </a:t>
            </a:r>
            <a:r>
              <a:rPr sz="1200" spc="-20" dirty="0">
                <a:latin typeface="Cambria"/>
                <a:cs typeface="Cambria"/>
              </a:rPr>
              <a:t>order</a:t>
            </a:r>
            <a:endParaRPr sz="12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200" spc="20" dirty="0">
                <a:latin typeface="Cambria"/>
                <a:cs typeface="Cambria"/>
              </a:rPr>
              <a:t>quantity</a:t>
            </a:r>
            <a:r>
              <a:rPr sz="1200" spc="85" dirty="0">
                <a:latin typeface="Cambria"/>
                <a:cs typeface="Cambria"/>
              </a:rPr>
              <a:t> </a:t>
            </a:r>
            <a:r>
              <a:rPr sz="1200" spc="20" dirty="0">
                <a:latin typeface="Cambria"/>
                <a:cs typeface="Cambria"/>
              </a:rPr>
              <a:t>allows</a:t>
            </a:r>
            <a:r>
              <a:rPr sz="1200" spc="105" dirty="0">
                <a:latin typeface="Cambria"/>
                <a:cs typeface="Cambria"/>
              </a:rPr>
              <a:t> </a:t>
            </a:r>
            <a:r>
              <a:rPr sz="1200" spc="20" dirty="0">
                <a:latin typeface="Cambria"/>
                <a:cs typeface="Cambria"/>
              </a:rPr>
              <a:t>higher</a:t>
            </a:r>
            <a:r>
              <a:rPr sz="1200" spc="100" dirty="0">
                <a:latin typeface="Cambria"/>
                <a:cs typeface="Cambria"/>
              </a:rPr>
              <a:t> </a:t>
            </a:r>
            <a:r>
              <a:rPr sz="1200" spc="20" dirty="0">
                <a:latin typeface="Cambria"/>
                <a:cs typeface="Cambria"/>
              </a:rPr>
              <a:t>efficiency</a:t>
            </a:r>
            <a:r>
              <a:rPr sz="1200" spc="90" dirty="0">
                <a:latin typeface="Cambria"/>
                <a:cs typeface="Cambria"/>
              </a:rPr>
              <a:t> </a:t>
            </a:r>
            <a:r>
              <a:rPr sz="1200" spc="20" dirty="0">
                <a:latin typeface="Cambria"/>
                <a:cs typeface="Cambria"/>
              </a:rPr>
              <a:t>at</a:t>
            </a:r>
            <a:r>
              <a:rPr sz="1200" spc="100" dirty="0">
                <a:latin typeface="Cambria"/>
                <a:cs typeface="Cambria"/>
              </a:rPr>
              <a:t> </a:t>
            </a:r>
            <a:r>
              <a:rPr sz="1200" spc="20" dirty="0">
                <a:latin typeface="Cambria"/>
                <a:cs typeface="Cambria"/>
              </a:rPr>
              <a:t>a</a:t>
            </a:r>
            <a:r>
              <a:rPr sz="1200" spc="90" dirty="0">
                <a:latin typeface="Cambria"/>
                <a:cs typeface="Cambria"/>
              </a:rPr>
              <a:t> </a:t>
            </a:r>
            <a:r>
              <a:rPr sz="1200" spc="40" dirty="0">
                <a:latin typeface="Cambria"/>
                <a:cs typeface="Cambria"/>
              </a:rPr>
              <a:t>reduced</a:t>
            </a:r>
            <a:endParaRPr sz="12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Cambria"/>
                <a:cs typeface="Cambria"/>
              </a:rPr>
              <a:t>manufacturing</a:t>
            </a:r>
            <a:r>
              <a:rPr sz="1200" spc="145" dirty="0">
                <a:latin typeface="Cambria"/>
                <a:cs typeface="Cambria"/>
              </a:rPr>
              <a:t>  </a:t>
            </a:r>
            <a:r>
              <a:rPr sz="1200" spc="-20" dirty="0">
                <a:latin typeface="Cambria"/>
                <a:cs typeface="Cambria"/>
              </a:rPr>
              <a:t>cost.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02580" y="4497832"/>
            <a:ext cx="2317750" cy="400050"/>
          </a:xfrm>
          <a:prstGeom prst="rect">
            <a:avLst/>
          </a:prstGeom>
          <a:ln w="12700">
            <a:solidFill>
              <a:srgbClr val="1D4A61"/>
            </a:solidFill>
          </a:ln>
        </p:spPr>
        <p:txBody>
          <a:bodyPr vert="horz" wrap="square" lIns="0" tIns="67945" rIns="0" bIns="0" rtlCol="0">
            <a:spAutoFit/>
          </a:bodyPr>
          <a:lstStyle/>
          <a:p>
            <a:pPr marL="73025">
              <a:lnSpc>
                <a:spcPct val="100000"/>
              </a:lnSpc>
              <a:spcBef>
                <a:spcPts val="535"/>
              </a:spcBef>
            </a:pPr>
            <a:r>
              <a:rPr sz="1400" b="1" spc="135" dirty="0">
                <a:latin typeface="Cambria"/>
                <a:cs typeface="Cambria"/>
              </a:rPr>
              <a:t>D</a:t>
            </a:r>
            <a:r>
              <a:rPr sz="1400" b="1" spc="-10" dirty="0">
                <a:latin typeface="Cambria"/>
                <a:cs typeface="Cambria"/>
              </a:rPr>
              <a:t> </a:t>
            </a:r>
            <a:r>
              <a:rPr sz="1400" b="1" spc="65" dirty="0">
                <a:latin typeface="Cambria"/>
                <a:cs typeface="Cambria"/>
              </a:rPr>
              <a:t>e</a:t>
            </a:r>
            <a:r>
              <a:rPr sz="1400" b="1" spc="-10" dirty="0">
                <a:latin typeface="Cambria"/>
                <a:cs typeface="Cambria"/>
              </a:rPr>
              <a:t> </a:t>
            </a:r>
            <a:r>
              <a:rPr sz="1400" b="1" spc="75" dirty="0">
                <a:latin typeface="Cambria"/>
                <a:cs typeface="Cambria"/>
              </a:rPr>
              <a:t>s</a:t>
            </a:r>
            <a:r>
              <a:rPr sz="1400" b="1" spc="-10" dirty="0">
                <a:latin typeface="Cambria"/>
                <a:cs typeface="Cambria"/>
              </a:rPr>
              <a:t> </a:t>
            </a:r>
            <a:r>
              <a:rPr sz="1400" b="1" spc="55" dirty="0">
                <a:latin typeface="Cambria"/>
                <a:cs typeface="Cambria"/>
              </a:rPr>
              <a:t>i</a:t>
            </a:r>
            <a:r>
              <a:rPr sz="1400" b="1" spc="-15" dirty="0">
                <a:latin typeface="Cambria"/>
                <a:cs typeface="Cambria"/>
              </a:rPr>
              <a:t> </a:t>
            </a:r>
            <a:r>
              <a:rPr sz="1400" b="1" spc="150" dirty="0">
                <a:latin typeface="Cambria"/>
                <a:cs typeface="Cambria"/>
              </a:rPr>
              <a:t>g</a:t>
            </a:r>
            <a:r>
              <a:rPr sz="1400" b="1" spc="-15" dirty="0">
                <a:latin typeface="Cambria"/>
                <a:cs typeface="Cambria"/>
              </a:rPr>
              <a:t> </a:t>
            </a:r>
            <a:r>
              <a:rPr sz="1400" b="1" dirty="0">
                <a:latin typeface="Cambria"/>
                <a:cs typeface="Cambria"/>
              </a:rPr>
              <a:t>n</a:t>
            </a:r>
            <a:r>
              <a:rPr sz="1400" b="1" spc="160" dirty="0">
                <a:latin typeface="Cambria"/>
                <a:cs typeface="Cambria"/>
              </a:rPr>
              <a:t>  </a:t>
            </a:r>
            <a:r>
              <a:rPr sz="1400" b="1" spc="80" dirty="0">
                <a:latin typeface="Cambria"/>
                <a:cs typeface="Cambria"/>
              </a:rPr>
              <a:t>&amp;</a:t>
            </a:r>
            <a:r>
              <a:rPr sz="1400" b="1" spc="170" dirty="0">
                <a:latin typeface="Cambria"/>
                <a:cs typeface="Cambria"/>
              </a:rPr>
              <a:t>  </a:t>
            </a:r>
            <a:r>
              <a:rPr sz="1400" b="1" spc="135" dirty="0">
                <a:latin typeface="Cambria"/>
                <a:cs typeface="Cambria"/>
              </a:rPr>
              <a:t>D</a:t>
            </a:r>
            <a:r>
              <a:rPr sz="1400" b="1" spc="-5" dirty="0">
                <a:latin typeface="Cambria"/>
                <a:cs typeface="Cambria"/>
              </a:rPr>
              <a:t> </a:t>
            </a:r>
            <a:r>
              <a:rPr sz="1400" b="1" spc="65" dirty="0">
                <a:latin typeface="Cambria"/>
                <a:cs typeface="Cambria"/>
              </a:rPr>
              <a:t>e</a:t>
            </a:r>
            <a:r>
              <a:rPr sz="1400" b="1" spc="-10" dirty="0">
                <a:latin typeface="Cambria"/>
                <a:cs typeface="Cambria"/>
              </a:rPr>
              <a:t> </a:t>
            </a:r>
            <a:r>
              <a:rPr sz="1400" b="1" spc="65" dirty="0">
                <a:latin typeface="Cambria"/>
                <a:cs typeface="Cambria"/>
              </a:rPr>
              <a:t>v</a:t>
            </a:r>
            <a:r>
              <a:rPr sz="1400" b="1" spc="-50" dirty="0">
                <a:latin typeface="Cambria"/>
                <a:cs typeface="Cambria"/>
              </a:rPr>
              <a:t> </a:t>
            </a:r>
            <a:r>
              <a:rPr sz="1400" b="1" spc="65" dirty="0">
                <a:latin typeface="Cambria"/>
                <a:cs typeface="Cambria"/>
              </a:rPr>
              <a:t>e</a:t>
            </a:r>
            <a:r>
              <a:rPr sz="1400" b="1" spc="-10" dirty="0">
                <a:latin typeface="Cambria"/>
                <a:cs typeface="Cambria"/>
              </a:rPr>
              <a:t> </a:t>
            </a:r>
            <a:r>
              <a:rPr sz="1400" b="1" spc="55" dirty="0">
                <a:latin typeface="Cambria"/>
                <a:cs typeface="Cambria"/>
              </a:rPr>
              <a:t>l</a:t>
            </a:r>
            <a:r>
              <a:rPr sz="1400" b="1" spc="-15" dirty="0">
                <a:latin typeface="Cambria"/>
                <a:cs typeface="Cambria"/>
              </a:rPr>
              <a:t> </a:t>
            </a:r>
            <a:r>
              <a:rPr sz="1400" b="1" dirty="0">
                <a:latin typeface="Cambria"/>
                <a:cs typeface="Cambria"/>
              </a:rPr>
              <a:t>o</a:t>
            </a:r>
            <a:r>
              <a:rPr sz="1400" b="1" spc="-15" dirty="0">
                <a:latin typeface="Cambria"/>
                <a:cs typeface="Cambria"/>
              </a:rPr>
              <a:t> </a:t>
            </a:r>
            <a:r>
              <a:rPr sz="1400" b="1" spc="-50" dirty="0">
                <a:latin typeface="Cambria"/>
                <a:cs typeface="Cambria"/>
              </a:rPr>
              <a:t>p</a:t>
            </a:r>
            <a:endParaRPr sz="1400">
              <a:latin typeface="Cambria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92497" y="4925695"/>
            <a:ext cx="321945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mbria"/>
                <a:cs typeface="Cambria"/>
              </a:rPr>
              <a:t>We</a:t>
            </a:r>
            <a:r>
              <a:rPr sz="1200" spc="215" dirty="0">
                <a:latin typeface="Cambria"/>
                <a:cs typeface="Cambria"/>
              </a:rPr>
              <a:t>  </a:t>
            </a:r>
            <a:r>
              <a:rPr sz="1200" spc="50" dirty="0">
                <a:latin typeface="Cambria"/>
                <a:cs typeface="Cambria"/>
              </a:rPr>
              <a:t>can</a:t>
            </a:r>
            <a:r>
              <a:rPr sz="1200" spc="210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assist</a:t>
            </a:r>
            <a:r>
              <a:rPr sz="1200" spc="215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customer</a:t>
            </a:r>
            <a:r>
              <a:rPr sz="1200" spc="225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creating</a:t>
            </a:r>
            <a:r>
              <a:rPr sz="1200" spc="220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fits</a:t>
            </a:r>
            <a:r>
              <a:rPr sz="1200" spc="215" dirty="0">
                <a:latin typeface="Cambria"/>
                <a:cs typeface="Cambria"/>
              </a:rPr>
              <a:t>  </a:t>
            </a:r>
            <a:r>
              <a:rPr sz="1200" spc="-25" dirty="0">
                <a:latin typeface="Cambria"/>
                <a:cs typeface="Cambria"/>
              </a:rPr>
              <a:t>and </a:t>
            </a:r>
            <a:r>
              <a:rPr sz="1200" spc="55" dirty="0">
                <a:latin typeface="Cambria"/>
                <a:cs typeface="Cambria"/>
              </a:rPr>
              <a:t>design</a:t>
            </a:r>
            <a:r>
              <a:rPr sz="1200" spc="125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for</a:t>
            </a:r>
            <a:r>
              <a:rPr sz="1200" spc="130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garments.</a:t>
            </a:r>
            <a:r>
              <a:rPr sz="1200" spc="39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We</a:t>
            </a:r>
            <a:r>
              <a:rPr sz="1200" spc="125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offer</a:t>
            </a:r>
            <a:r>
              <a:rPr sz="1200" spc="260" dirty="0">
                <a:latin typeface="Cambria"/>
                <a:cs typeface="Cambria"/>
              </a:rPr>
              <a:t>   </a:t>
            </a:r>
            <a:r>
              <a:rPr sz="1200" spc="50" dirty="0">
                <a:latin typeface="Cambria"/>
                <a:cs typeface="Cambria"/>
              </a:rPr>
              <a:t>choices</a:t>
            </a:r>
            <a:r>
              <a:rPr sz="1200" spc="120" dirty="0">
                <a:latin typeface="Cambria"/>
                <a:cs typeface="Cambria"/>
              </a:rPr>
              <a:t>  </a:t>
            </a:r>
            <a:r>
              <a:rPr sz="1200" spc="-25" dirty="0">
                <a:latin typeface="Cambria"/>
                <a:cs typeface="Cambria"/>
              </a:rPr>
              <a:t>of </a:t>
            </a:r>
            <a:r>
              <a:rPr sz="1200" dirty="0">
                <a:latin typeface="Cambria"/>
                <a:cs typeface="Cambria"/>
              </a:rPr>
              <a:t>fabrication,</a:t>
            </a:r>
            <a:r>
              <a:rPr sz="1200" spc="48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wide</a:t>
            </a:r>
            <a:r>
              <a:rPr sz="1200" spc="165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range</a:t>
            </a:r>
            <a:r>
              <a:rPr sz="1200" spc="175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of</a:t>
            </a:r>
            <a:r>
              <a:rPr sz="1200" spc="175" dirty="0">
                <a:latin typeface="Cambria"/>
                <a:cs typeface="Cambria"/>
              </a:rPr>
              <a:t>  </a:t>
            </a:r>
            <a:r>
              <a:rPr sz="1200" spc="50" dirty="0">
                <a:latin typeface="Cambria"/>
                <a:cs typeface="Cambria"/>
              </a:rPr>
              <a:t>accessories</a:t>
            </a:r>
            <a:r>
              <a:rPr sz="1200" spc="175" dirty="0">
                <a:latin typeface="Cambria"/>
                <a:cs typeface="Cambria"/>
              </a:rPr>
              <a:t>  </a:t>
            </a:r>
            <a:r>
              <a:rPr sz="1200" spc="-25" dirty="0">
                <a:latin typeface="Cambria"/>
                <a:cs typeface="Cambria"/>
              </a:rPr>
              <a:t>and </a:t>
            </a:r>
            <a:r>
              <a:rPr sz="1200" spc="10" dirty="0">
                <a:latin typeface="Cambria"/>
                <a:cs typeface="Cambria"/>
              </a:rPr>
              <a:t>different</a:t>
            </a:r>
            <a:r>
              <a:rPr sz="1200" spc="135" dirty="0">
                <a:latin typeface="Cambria"/>
                <a:cs typeface="Cambria"/>
              </a:rPr>
              <a:t> </a:t>
            </a:r>
            <a:r>
              <a:rPr sz="1200" spc="65" dirty="0">
                <a:latin typeface="Cambria"/>
                <a:cs typeface="Cambria"/>
              </a:rPr>
              <a:t>packaging</a:t>
            </a:r>
            <a:r>
              <a:rPr sz="1200" spc="135" dirty="0">
                <a:latin typeface="Cambria"/>
                <a:cs typeface="Cambria"/>
              </a:rPr>
              <a:t>  </a:t>
            </a:r>
            <a:r>
              <a:rPr sz="1200" spc="10" dirty="0">
                <a:latin typeface="Cambria"/>
                <a:cs typeface="Cambria"/>
              </a:rPr>
              <a:t>method:</a:t>
            </a:r>
            <a:r>
              <a:rPr sz="1200" spc="25" dirty="0">
                <a:latin typeface="Cambria"/>
                <a:cs typeface="Cambria"/>
              </a:rPr>
              <a:t> </a:t>
            </a:r>
            <a:r>
              <a:rPr sz="1200" spc="10" dirty="0">
                <a:latin typeface="Cambria"/>
                <a:cs typeface="Cambria"/>
              </a:rPr>
              <a:t>flat</a:t>
            </a:r>
            <a:r>
              <a:rPr sz="1200" spc="130" dirty="0">
                <a:latin typeface="Cambria"/>
                <a:cs typeface="Cambria"/>
              </a:rPr>
              <a:t> </a:t>
            </a:r>
            <a:r>
              <a:rPr sz="1200" spc="70" dirty="0">
                <a:latin typeface="Cambria"/>
                <a:cs typeface="Cambria"/>
              </a:rPr>
              <a:t>pack,</a:t>
            </a:r>
            <a:r>
              <a:rPr sz="1200" spc="20" dirty="0">
                <a:latin typeface="Cambria"/>
                <a:cs typeface="Cambria"/>
              </a:rPr>
              <a:t> </a:t>
            </a:r>
            <a:r>
              <a:rPr sz="1200" spc="45" dirty="0">
                <a:latin typeface="Cambria"/>
                <a:cs typeface="Cambria"/>
              </a:rPr>
              <a:t>boxed </a:t>
            </a:r>
            <a:r>
              <a:rPr sz="1200" spc="75" dirty="0">
                <a:latin typeface="Cambria"/>
                <a:cs typeface="Cambria"/>
              </a:rPr>
              <a:t>pack,</a:t>
            </a:r>
            <a:r>
              <a:rPr sz="1200" spc="-35" dirty="0">
                <a:latin typeface="Cambria"/>
                <a:cs typeface="Cambria"/>
              </a:rPr>
              <a:t> </a:t>
            </a:r>
            <a:r>
              <a:rPr sz="1200" spc="55" dirty="0">
                <a:latin typeface="Cambria"/>
                <a:cs typeface="Cambria"/>
              </a:rPr>
              <a:t>hanging</a:t>
            </a:r>
            <a:r>
              <a:rPr sz="1200" spc="75" dirty="0">
                <a:latin typeface="Cambria"/>
                <a:cs typeface="Cambria"/>
              </a:rPr>
              <a:t> </a:t>
            </a:r>
            <a:r>
              <a:rPr sz="1200" spc="20" dirty="0">
                <a:latin typeface="Cambria"/>
                <a:cs typeface="Cambria"/>
              </a:rPr>
              <a:t>garments,</a:t>
            </a:r>
            <a:r>
              <a:rPr sz="1200" spc="100" dirty="0">
                <a:latin typeface="Cambria"/>
                <a:cs typeface="Cambria"/>
              </a:rPr>
              <a:t> </a:t>
            </a:r>
            <a:r>
              <a:rPr sz="1200" spc="35" dirty="0">
                <a:latin typeface="Cambria"/>
                <a:cs typeface="Cambria"/>
              </a:rPr>
              <a:t>etc.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813165" y="4497832"/>
            <a:ext cx="2317750" cy="400050"/>
          </a:xfrm>
          <a:prstGeom prst="rect">
            <a:avLst/>
          </a:prstGeom>
          <a:ln w="12700">
            <a:solidFill>
              <a:srgbClr val="1D4A61"/>
            </a:solidFill>
          </a:ln>
        </p:spPr>
        <p:txBody>
          <a:bodyPr vert="horz" wrap="square" lIns="0" tIns="67945" rIns="0" bIns="0" rtlCol="0">
            <a:spAutoFit/>
          </a:bodyPr>
          <a:lstStyle/>
          <a:p>
            <a:pPr marL="432434">
              <a:lnSpc>
                <a:spcPct val="100000"/>
              </a:lnSpc>
              <a:spcBef>
                <a:spcPts val="535"/>
              </a:spcBef>
            </a:pPr>
            <a:r>
              <a:rPr sz="1400" b="1" spc="50" dirty="0">
                <a:latin typeface="Cambria"/>
                <a:cs typeface="Cambria"/>
              </a:rPr>
              <a:t>H</a:t>
            </a:r>
            <a:r>
              <a:rPr sz="1400" b="1" spc="-10" dirty="0">
                <a:latin typeface="Cambria"/>
                <a:cs typeface="Cambria"/>
              </a:rPr>
              <a:t> </a:t>
            </a:r>
            <a:r>
              <a:rPr sz="1400" b="1" spc="90" dirty="0">
                <a:latin typeface="Cambria"/>
                <a:cs typeface="Cambria"/>
              </a:rPr>
              <a:t>R</a:t>
            </a:r>
            <a:r>
              <a:rPr sz="1400" b="1" spc="165" dirty="0">
                <a:latin typeface="Cambria"/>
                <a:cs typeface="Cambria"/>
              </a:rPr>
              <a:t>  </a:t>
            </a:r>
            <a:r>
              <a:rPr sz="1400" b="1" spc="80" dirty="0">
                <a:latin typeface="Cambria"/>
                <a:cs typeface="Cambria"/>
              </a:rPr>
              <a:t>&amp;</a:t>
            </a:r>
            <a:r>
              <a:rPr sz="1400" b="1" spc="165" dirty="0">
                <a:latin typeface="Cambria"/>
                <a:cs typeface="Cambria"/>
              </a:rPr>
              <a:t>  </a:t>
            </a:r>
            <a:r>
              <a:rPr sz="1400" b="1" spc="65" dirty="0">
                <a:latin typeface="Cambria"/>
                <a:cs typeface="Cambria"/>
              </a:rPr>
              <a:t>P</a:t>
            </a:r>
            <a:r>
              <a:rPr sz="1400" b="1" spc="-40" dirty="0">
                <a:latin typeface="Cambria"/>
                <a:cs typeface="Cambria"/>
              </a:rPr>
              <a:t> </a:t>
            </a:r>
            <a:r>
              <a:rPr sz="1400" b="1" dirty="0">
                <a:latin typeface="Cambria"/>
                <a:cs typeface="Cambria"/>
              </a:rPr>
              <a:t>o</a:t>
            </a:r>
            <a:r>
              <a:rPr sz="1400" b="1" spc="-15" dirty="0">
                <a:latin typeface="Cambria"/>
                <a:cs typeface="Cambria"/>
              </a:rPr>
              <a:t> </a:t>
            </a:r>
            <a:r>
              <a:rPr sz="1400" b="1" spc="55" dirty="0">
                <a:latin typeface="Cambria"/>
                <a:cs typeface="Cambria"/>
              </a:rPr>
              <a:t>l</a:t>
            </a:r>
            <a:r>
              <a:rPr sz="1400" b="1" spc="-20" dirty="0">
                <a:latin typeface="Cambria"/>
                <a:cs typeface="Cambria"/>
              </a:rPr>
              <a:t> </a:t>
            </a:r>
            <a:r>
              <a:rPr sz="1400" b="1" spc="55" dirty="0">
                <a:latin typeface="Cambria"/>
                <a:cs typeface="Cambria"/>
              </a:rPr>
              <a:t>i</a:t>
            </a:r>
            <a:r>
              <a:rPr sz="1400" b="1" spc="-20" dirty="0">
                <a:latin typeface="Cambria"/>
                <a:cs typeface="Cambria"/>
              </a:rPr>
              <a:t> </a:t>
            </a:r>
            <a:r>
              <a:rPr sz="1400" b="1" spc="125" dirty="0">
                <a:latin typeface="Cambria"/>
                <a:cs typeface="Cambria"/>
              </a:rPr>
              <a:t>c</a:t>
            </a:r>
            <a:r>
              <a:rPr sz="1400" b="1" spc="-15" dirty="0">
                <a:latin typeface="Cambria"/>
                <a:cs typeface="Cambria"/>
              </a:rPr>
              <a:t> </a:t>
            </a:r>
            <a:r>
              <a:rPr sz="1400" b="1" spc="45" dirty="0">
                <a:latin typeface="Cambria"/>
                <a:cs typeface="Cambria"/>
              </a:rPr>
              <a:t>y</a:t>
            </a:r>
            <a:endParaRPr sz="1400">
              <a:latin typeface="Cambria"/>
              <a:cs typeface="Cambr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03717" y="4925695"/>
            <a:ext cx="32727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501265" algn="l"/>
              </a:tabLst>
            </a:pPr>
            <a:r>
              <a:rPr sz="1200" dirty="0">
                <a:latin typeface="Cambria"/>
                <a:cs typeface="Cambria"/>
              </a:rPr>
              <a:t>We</a:t>
            </a:r>
            <a:r>
              <a:rPr sz="1200" spc="47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follow</a:t>
            </a:r>
            <a:r>
              <a:rPr sz="1200" spc="484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a</a:t>
            </a:r>
            <a:r>
              <a:rPr sz="1200" spc="47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strict</a:t>
            </a:r>
            <a:r>
              <a:rPr sz="1200" spc="480" dirty="0">
                <a:latin typeface="Cambria"/>
                <a:cs typeface="Cambria"/>
              </a:rPr>
              <a:t> </a:t>
            </a:r>
            <a:r>
              <a:rPr sz="1200" spc="110" dirty="0">
                <a:latin typeface="Cambria"/>
                <a:cs typeface="Cambria"/>
              </a:rPr>
              <a:t>Code</a:t>
            </a:r>
            <a:r>
              <a:rPr sz="1200" spc="47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of</a:t>
            </a:r>
            <a:r>
              <a:rPr sz="1200" spc="480" dirty="0">
                <a:latin typeface="Cambria"/>
                <a:cs typeface="Cambria"/>
              </a:rPr>
              <a:t> </a:t>
            </a:r>
            <a:r>
              <a:rPr sz="1200" spc="55" dirty="0">
                <a:latin typeface="Cambria"/>
                <a:cs typeface="Cambria"/>
              </a:rPr>
              <a:t>Conduct</a:t>
            </a:r>
            <a:r>
              <a:rPr sz="1200" spc="465" dirty="0">
                <a:latin typeface="Cambria"/>
                <a:cs typeface="Cambria"/>
              </a:rPr>
              <a:t> </a:t>
            </a:r>
            <a:r>
              <a:rPr sz="1200" spc="85" dirty="0">
                <a:latin typeface="Cambria"/>
                <a:cs typeface="Cambria"/>
              </a:rPr>
              <a:t>(CoC) </a:t>
            </a:r>
            <a:r>
              <a:rPr sz="1200" spc="65" dirty="0">
                <a:latin typeface="Cambria"/>
                <a:cs typeface="Cambria"/>
              </a:rPr>
              <a:t>imbedded</a:t>
            </a:r>
            <a:r>
              <a:rPr sz="1200" spc="120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in</a:t>
            </a:r>
            <a:r>
              <a:rPr sz="1200" spc="484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our</a:t>
            </a:r>
            <a:r>
              <a:rPr sz="1200" spc="120" dirty="0">
                <a:latin typeface="Cambria"/>
                <a:cs typeface="Cambria"/>
              </a:rPr>
              <a:t>  </a:t>
            </a:r>
            <a:r>
              <a:rPr sz="1200" dirty="0">
                <a:latin typeface="Cambria"/>
                <a:cs typeface="Cambria"/>
              </a:rPr>
              <a:t>corporate</a:t>
            </a:r>
            <a:r>
              <a:rPr sz="1200" spc="114" dirty="0">
                <a:latin typeface="Cambria"/>
                <a:cs typeface="Cambria"/>
              </a:rPr>
              <a:t>  </a:t>
            </a:r>
            <a:r>
              <a:rPr sz="1200" spc="-25" dirty="0">
                <a:latin typeface="Cambria"/>
                <a:cs typeface="Cambria"/>
              </a:rPr>
              <a:t>HR</a:t>
            </a:r>
            <a:r>
              <a:rPr sz="1200" dirty="0">
                <a:latin typeface="Cambria"/>
                <a:cs typeface="Cambria"/>
              </a:rPr>
              <a:t>	</a:t>
            </a:r>
            <a:r>
              <a:rPr sz="1200" spc="50" dirty="0">
                <a:latin typeface="Cambria"/>
                <a:cs typeface="Cambria"/>
              </a:rPr>
              <a:t>policy</a:t>
            </a:r>
            <a:r>
              <a:rPr sz="1200" spc="37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–</a:t>
            </a:r>
            <a:r>
              <a:rPr sz="1200" spc="395" dirty="0">
                <a:latin typeface="Cambria"/>
                <a:cs typeface="Cambria"/>
              </a:rPr>
              <a:t> </a:t>
            </a:r>
            <a:r>
              <a:rPr sz="1200" spc="-50" dirty="0">
                <a:latin typeface="Cambria"/>
                <a:cs typeface="Cambria"/>
              </a:rPr>
              <a:t>a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03717" y="5291454"/>
            <a:ext cx="32727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0" dirty="0">
                <a:latin typeface="Cambria"/>
                <a:cs typeface="Cambria"/>
              </a:rPr>
              <a:t>guideline</a:t>
            </a:r>
            <a:r>
              <a:rPr sz="1200" spc="39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to</a:t>
            </a:r>
            <a:r>
              <a:rPr sz="1200" spc="39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follow</a:t>
            </a:r>
            <a:r>
              <a:rPr sz="1200" spc="39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our</a:t>
            </a:r>
            <a:r>
              <a:rPr sz="1200" spc="405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company’s</a:t>
            </a:r>
            <a:r>
              <a:rPr sz="1200" spc="40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rules</a:t>
            </a:r>
            <a:r>
              <a:rPr sz="1200" spc="400" dirty="0">
                <a:latin typeface="Cambria"/>
                <a:cs typeface="Cambria"/>
              </a:rPr>
              <a:t> </a:t>
            </a:r>
            <a:r>
              <a:rPr sz="1200" spc="-25" dirty="0">
                <a:latin typeface="Cambria"/>
                <a:cs typeface="Cambria"/>
              </a:rPr>
              <a:t>and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403717" y="5474309"/>
            <a:ext cx="3284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31544" algn="l"/>
                <a:tab pos="1472565" algn="l"/>
                <a:tab pos="1988820" algn="l"/>
                <a:tab pos="2526030" algn="l"/>
              </a:tabLst>
            </a:pPr>
            <a:r>
              <a:rPr sz="1200" spc="-10" dirty="0">
                <a:latin typeface="Cambria"/>
                <a:cs typeface="Cambria"/>
              </a:rPr>
              <a:t>regulations</a:t>
            </a:r>
            <a:r>
              <a:rPr sz="1200" dirty="0">
                <a:latin typeface="Cambria"/>
                <a:cs typeface="Cambria"/>
              </a:rPr>
              <a:t>	</a:t>
            </a:r>
            <a:r>
              <a:rPr sz="1200" spc="-25" dirty="0">
                <a:latin typeface="Cambria"/>
                <a:cs typeface="Cambria"/>
              </a:rPr>
              <a:t>and</a:t>
            </a:r>
            <a:r>
              <a:rPr sz="1200" dirty="0">
                <a:latin typeface="Cambria"/>
                <a:cs typeface="Cambria"/>
              </a:rPr>
              <a:t>	</a:t>
            </a:r>
            <a:r>
              <a:rPr sz="1200" spc="-20" dirty="0">
                <a:latin typeface="Cambria"/>
                <a:cs typeface="Cambria"/>
              </a:rPr>
              <a:t>value</a:t>
            </a:r>
            <a:r>
              <a:rPr sz="1200" dirty="0">
                <a:latin typeface="Cambria"/>
                <a:cs typeface="Cambria"/>
              </a:rPr>
              <a:t>	</a:t>
            </a:r>
            <a:r>
              <a:rPr sz="1200" spc="-20" dirty="0">
                <a:latin typeface="Cambria"/>
                <a:cs typeface="Cambria"/>
              </a:rPr>
              <a:t>every</a:t>
            </a:r>
            <a:r>
              <a:rPr sz="1200" dirty="0">
                <a:latin typeface="Cambria"/>
                <a:cs typeface="Cambria"/>
              </a:rPr>
              <a:t>	</a:t>
            </a:r>
            <a:r>
              <a:rPr sz="1200" spc="-10" dirty="0">
                <a:latin typeface="Cambria"/>
                <a:cs typeface="Cambria"/>
              </a:rPr>
              <a:t>individual,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03717" y="5656884"/>
            <a:ext cx="287210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0" dirty="0">
                <a:latin typeface="Cambria"/>
                <a:cs typeface="Cambria"/>
              </a:rPr>
              <a:t>including</a:t>
            </a:r>
            <a:r>
              <a:rPr sz="1200" spc="105" dirty="0">
                <a:latin typeface="Cambria"/>
                <a:cs typeface="Cambria"/>
              </a:rPr>
              <a:t> </a:t>
            </a:r>
            <a:r>
              <a:rPr sz="1200" spc="30" dirty="0">
                <a:latin typeface="Cambria"/>
                <a:cs typeface="Cambria"/>
              </a:rPr>
              <a:t>our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30" dirty="0">
                <a:latin typeface="Cambria"/>
                <a:cs typeface="Cambria"/>
              </a:rPr>
              <a:t>employees</a:t>
            </a:r>
            <a:r>
              <a:rPr sz="1200" spc="45" dirty="0">
                <a:latin typeface="Cambria"/>
                <a:cs typeface="Cambria"/>
              </a:rPr>
              <a:t> </a:t>
            </a:r>
            <a:r>
              <a:rPr sz="1200" spc="30" dirty="0">
                <a:latin typeface="Cambria"/>
                <a:cs typeface="Cambria"/>
              </a:rPr>
              <a:t>and</a:t>
            </a:r>
            <a:r>
              <a:rPr sz="1200" spc="210" dirty="0">
                <a:latin typeface="Cambria"/>
                <a:cs typeface="Cambria"/>
              </a:rPr>
              <a:t> </a:t>
            </a:r>
            <a:r>
              <a:rPr sz="1200" spc="-10" dirty="0">
                <a:latin typeface="Cambria"/>
                <a:cs typeface="Cambria"/>
              </a:rPr>
              <a:t>customers.</a:t>
            </a:r>
            <a:endParaRPr sz="1200">
              <a:latin typeface="Cambria"/>
              <a:cs typeface="Cambria"/>
            </a:endParaRPr>
          </a:p>
        </p:txBody>
      </p: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70220" y="3700271"/>
            <a:ext cx="876300" cy="72999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480804" y="3706367"/>
            <a:ext cx="891540" cy="742188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130" y="144501"/>
            <a:ext cx="2676292" cy="296263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0" y="6579107"/>
            <a:ext cx="12192000" cy="279400"/>
          </a:xfrm>
          <a:custGeom>
            <a:avLst/>
            <a:gdLst/>
            <a:ahLst/>
            <a:cxnLst/>
            <a:rect l="l" t="t" r="r" b="b"/>
            <a:pathLst>
              <a:path w="12192000" h="279400">
                <a:moveTo>
                  <a:pt x="12192000" y="0"/>
                </a:moveTo>
                <a:lnTo>
                  <a:pt x="0" y="0"/>
                </a:lnTo>
                <a:lnTo>
                  <a:pt x="0" y="278892"/>
                </a:lnTo>
                <a:lnTo>
                  <a:pt x="12192000" y="278892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9926" y="215645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9976"/>
                </a:moveTo>
                <a:lnTo>
                  <a:pt x="568452" y="569976"/>
                </a:lnTo>
                <a:lnTo>
                  <a:pt x="568452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  <a:path w="736600" h="719455">
                <a:moveTo>
                  <a:pt x="166116" y="719327"/>
                </a:moveTo>
                <a:lnTo>
                  <a:pt x="736092" y="719327"/>
                </a:lnTo>
                <a:lnTo>
                  <a:pt x="736092" y="150875"/>
                </a:lnTo>
                <a:lnTo>
                  <a:pt x="166116" y="150875"/>
                </a:lnTo>
                <a:lnTo>
                  <a:pt x="166116" y="719327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975433" y="343005"/>
            <a:ext cx="4434767" cy="582287"/>
          </a:xfrm>
          <a:prstGeom prst="rect">
            <a:avLst/>
          </a:prstGeom>
        </p:spPr>
        <p:txBody>
          <a:bodyPr vert="horz" wrap="square" lIns="0" tIns="88976" rIns="0" bIns="0" rtlCol="0">
            <a:spAutoFit/>
          </a:bodyPr>
          <a:lstStyle/>
          <a:p>
            <a:pPr marL="889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WHY</a:t>
            </a:r>
            <a:r>
              <a:rPr sz="3200" spc="-40" dirty="0"/>
              <a:t> </a:t>
            </a:r>
            <a:r>
              <a:rPr sz="3200" dirty="0"/>
              <a:t>PERTNER</a:t>
            </a:r>
            <a:r>
              <a:rPr sz="3200" spc="-60" dirty="0"/>
              <a:t> </a:t>
            </a:r>
            <a:r>
              <a:rPr sz="3200" dirty="0">
                <a:solidFill>
                  <a:srgbClr val="1184C5"/>
                </a:solidFill>
              </a:rPr>
              <a:t>WITH</a:t>
            </a:r>
            <a:r>
              <a:rPr sz="3200" spc="-40" dirty="0">
                <a:solidFill>
                  <a:srgbClr val="1184C5"/>
                </a:solidFill>
              </a:rPr>
              <a:t> </a:t>
            </a:r>
            <a:r>
              <a:rPr sz="3200" spc="-35" dirty="0">
                <a:solidFill>
                  <a:srgbClr val="1184C5"/>
                </a:solidFill>
              </a:rPr>
              <a:t>US</a:t>
            </a:r>
          </a:p>
        </p:txBody>
      </p:sp>
      <p:sp>
        <p:nvSpPr>
          <p:cNvPr id="30" name="object 6">
            <a:extLst>
              <a:ext uri="{FF2B5EF4-FFF2-40B4-BE49-F238E27FC236}">
                <a16:creationId xmlns:a16="http://schemas.microsoft.com/office/drawing/2014/main" id="{CD78F557-F24F-481D-AD4B-4FF977B2EB9D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96055" y="332231"/>
            <a:ext cx="5951220" cy="5949315"/>
            <a:chOff x="3496055" y="332231"/>
            <a:chExt cx="5951220" cy="5949315"/>
          </a:xfrm>
        </p:grpSpPr>
        <p:sp>
          <p:nvSpPr>
            <p:cNvPr id="3" name="object 3"/>
            <p:cNvSpPr/>
            <p:nvPr/>
          </p:nvSpPr>
          <p:spPr>
            <a:xfrm>
              <a:off x="3496055" y="332231"/>
              <a:ext cx="5951220" cy="5949315"/>
            </a:xfrm>
            <a:custGeom>
              <a:avLst/>
              <a:gdLst/>
              <a:ahLst/>
              <a:cxnLst/>
              <a:rect l="l" t="t" r="r" b="b"/>
              <a:pathLst>
                <a:path w="5951220" h="5949315">
                  <a:moveTo>
                    <a:pt x="2975356" y="0"/>
                  </a:moveTo>
                  <a:lnTo>
                    <a:pt x="2918841" y="508"/>
                  </a:lnTo>
                  <a:lnTo>
                    <a:pt x="2862580" y="2159"/>
                  </a:lnTo>
                  <a:lnTo>
                    <a:pt x="2806573" y="4699"/>
                  </a:lnTo>
                  <a:lnTo>
                    <a:pt x="2750820" y="8382"/>
                  </a:lnTo>
                  <a:lnTo>
                    <a:pt x="2695321" y="12953"/>
                  </a:lnTo>
                  <a:lnTo>
                    <a:pt x="2640203" y="18669"/>
                  </a:lnTo>
                  <a:lnTo>
                    <a:pt x="2585339" y="25273"/>
                  </a:lnTo>
                  <a:lnTo>
                    <a:pt x="2530729" y="33020"/>
                  </a:lnTo>
                  <a:lnTo>
                    <a:pt x="2476500" y="41656"/>
                  </a:lnTo>
                  <a:lnTo>
                    <a:pt x="2422652" y="51181"/>
                  </a:lnTo>
                  <a:lnTo>
                    <a:pt x="2369058" y="61849"/>
                  </a:lnTo>
                  <a:lnTo>
                    <a:pt x="2315845" y="73279"/>
                  </a:lnTo>
                  <a:lnTo>
                    <a:pt x="2263013" y="85852"/>
                  </a:lnTo>
                  <a:lnTo>
                    <a:pt x="2210435" y="99187"/>
                  </a:lnTo>
                  <a:lnTo>
                    <a:pt x="2158365" y="113538"/>
                  </a:lnTo>
                  <a:lnTo>
                    <a:pt x="2106676" y="128778"/>
                  </a:lnTo>
                  <a:lnTo>
                    <a:pt x="2055368" y="144907"/>
                  </a:lnTo>
                  <a:lnTo>
                    <a:pt x="2004441" y="161925"/>
                  </a:lnTo>
                  <a:lnTo>
                    <a:pt x="1953895" y="179959"/>
                  </a:lnTo>
                  <a:lnTo>
                    <a:pt x="1903857" y="198755"/>
                  </a:lnTo>
                  <a:lnTo>
                    <a:pt x="1854200" y="218440"/>
                  </a:lnTo>
                  <a:lnTo>
                    <a:pt x="1804924" y="239014"/>
                  </a:lnTo>
                  <a:lnTo>
                    <a:pt x="1756156" y="260350"/>
                  </a:lnTo>
                  <a:lnTo>
                    <a:pt x="1707896" y="282575"/>
                  </a:lnTo>
                  <a:lnTo>
                    <a:pt x="1660017" y="305689"/>
                  </a:lnTo>
                  <a:lnTo>
                    <a:pt x="1612773" y="329565"/>
                  </a:lnTo>
                  <a:lnTo>
                    <a:pt x="1565910" y="354330"/>
                  </a:lnTo>
                  <a:lnTo>
                    <a:pt x="1519555" y="379857"/>
                  </a:lnTo>
                  <a:lnTo>
                    <a:pt x="1473581" y="406146"/>
                  </a:lnTo>
                  <a:lnTo>
                    <a:pt x="1428242" y="433197"/>
                  </a:lnTo>
                  <a:lnTo>
                    <a:pt x="1383538" y="461137"/>
                  </a:lnTo>
                  <a:lnTo>
                    <a:pt x="1339215" y="489712"/>
                  </a:lnTo>
                  <a:lnTo>
                    <a:pt x="1295527" y="519176"/>
                  </a:lnTo>
                  <a:lnTo>
                    <a:pt x="1252347" y="549275"/>
                  </a:lnTo>
                  <a:lnTo>
                    <a:pt x="1209675" y="580136"/>
                  </a:lnTo>
                  <a:lnTo>
                    <a:pt x="1167638" y="611759"/>
                  </a:lnTo>
                  <a:lnTo>
                    <a:pt x="1126109" y="644144"/>
                  </a:lnTo>
                  <a:lnTo>
                    <a:pt x="1085342" y="677164"/>
                  </a:lnTo>
                  <a:lnTo>
                    <a:pt x="1044956" y="710946"/>
                  </a:lnTo>
                  <a:lnTo>
                    <a:pt x="1005332" y="745363"/>
                  </a:lnTo>
                  <a:lnTo>
                    <a:pt x="966343" y="780542"/>
                  </a:lnTo>
                  <a:lnTo>
                    <a:pt x="927862" y="816356"/>
                  </a:lnTo>
                  <a:lnTo>
                    <a:pt x="890143" y="852805"/>
                  </a:lnTo>
                  <a:lnTo>
                    <a:pt x="852932" y="889889"/>
                  </a:lnTo>
                  <a:lnTo>
                    <a:pt x="816483" y="927608"/>
                  </a:lnTo>
                  <a:lnTo>
                    <a:pt x="780669" y="966089"/>
                  </a:lnTo>
                  <a:lnTo>
                    <a:pt x="745490" y="1005078"/>
                  </a:lnTo>
                  <a:lnTo>
                    <a:pt x="711073" y="1044702"/>
                  </a:lnTo>
                  <a:lnTo>
                    <a:pt x="677291" y="1084961"/>
                  </a:lnTo>
                  <a:lnTo>
                    <a:pt x="644271" y="1125855"/>
                  </a:lnTo>
                  <a:lnTo>
                    <a:pt x="611886" y="1167384"/>
                  </a:lnTo>
                  <a:lnTo>
                    <a:pt x="580263" y="1209421"/>
                  </a:lnTo>
                  <a:lnTo>
                    <a:pt x="549402" y="1251966"/>
                  </a:lnTo>
                  <a:lnTo>
                    <a:pt x="519303" y="1295146"/>
                  </a:lnTo>
                  <a:lnTo>
                    <a:pt x="489839" y="1338834"/>
                  </a:lnTo>
                  <a:lnTo>
                    <a:pt x="461264" y="1383157"/>
                  </a:lnTo>
                  <a:lnTo>
                    <a:pt x="433324" y="1427988"/>
                  </a:lnTo>
                  <a:lnTo>
                    <a:pt x="406273" y="1473327"/>
                  </a:lnTo>
                  <a:lnTo>
                    <a:pt x="379857" y="1519174"/>
                  </a:lnTo>
                  <a:lnTo>
                    <a:pt x="354330" y="1565529"/>
                  </a:lnTo>
                  <a:lnTo>
                    <a:pt x="329692" y="1612265"/>
                  </a:lnTo>
                  <a:lnTo>
                    <a:pt x="305816" y="1659636"/>
                  </a:lnTo>
                  <a:lnTo>
                    <a:pt x="282702" y="1707515"/>
                  </a:lnTo>
                  <a:lnTo>
                    <a:pt x="260477" y="1755775"/>
                  </a:lnTo>
                  <a:lnTo>
                    <a:pt x="239014" y="1804543"/>
                  </a:lnTo>
                  <a:lnTo>
                    <a:pt x="218440" y="1853692"/>
                  </a:lnTo>
                  <a:lnTo>
                    <a:pt x="198755" y="1903349"/>
                  </a:lnTo>
                  <a:lnTo>
                    <a:pt x="179959" y="1953387"/>
                  </a:lnTo>
                  <a:lnTo>
                    <a:pt x="162052" y="2003933"/>
                  </a:lnTo>
                  <a:lnTo>
                    <a:pt x="145034" y="2054860"/>
                  </a:lnTo>
                  <a:lnTo>
                    <a:pt x="128778" y="2106168"/>
                  </a:lnTo>
                  <a:lnTo>
                    <a:pt x="113538" y="2157857"/>
                  </a:lnTo>
                  <a:lnTo>
                    <a:pt x="99187" y="2209927"/>
                  </a:lnTo>
                  <a:lnTo>
                    <a:pt x="85852" y="2262378"/>
                  </a:lnTo>
                  <a:lnTo>
                    <a:pt x="73406" y="2315210"/>
                  </a:lnTo>
                  <a:lnTo>
                    <a:pt x="61849" y="2368423"/>
                  </a:lnTo>
                  <a:lnTo>
                    <a:pt x="51308" y="2422017"/>
                  </a:lnTo>
                  <a:lnTo>
                    <a:pt x="41656" y="2475865"/>
                  </a:lnTo>
                  <a:lnTo>
                    <a:pt x="33020" y="2530094"/>
                  </a:lnTo>
                  <a:lnTo>
                    <a:pt x="25400" y="2584577"/>
                  </a:lnTo>
                  <a:lnTo>
                    <a:pt x="18669" y="2639441"/>
                  </a:lnTo>
                  <a:lnTo>
                    <a:pt x="12954" y="2694686"/>
                  </a:lnTo>
                  <a:lnTo>
                    <a:pt x="8382" y="2750058"/>
                  </a:lnTo>
                  <a:lnTo>
                    <a:pt x="4699" y="2805811"/>
                  </a:lnTo>
                  <a:lnTo>
                    <a:pt x="2159" y="2861818"/>
                  </a:lnTo>
                  <a:lnTo>
                    <a:pt x="508" y="2918079"/>
                  </a:lnTo>
                  <a:lnTo>
                    <a:pt x="0" y="2974594"/>
                  </a:lnTo>
                  <a:lnTo>
                    <a:pt x="508" y="3031109"/>
                  </a:lnTo>
                  <a:lnTo>
                    <a:pt x="2159" y="3087370"/>
                  </a:lnTo>
                  <a:lnTo>
                    <a:pt x="4699" y="3143377"/>
                  </a:lnTo>
                  <a:lnTo>
                    <a:pt x="8382" y="3199130"/>
                  </a:lnTo>
                  <a:lnTo>
                    <a:pt x="12954" y="3254629"/>
                  </a:lnTo>
                  <a:lnTo>
                    <a:pt x="18669" y="3309747"/>
                  </a:lnTo>
                  <a:lnTo>
                    <a:pt x="25400" y="3364611"/>
                  </a:lnTo>
                  <a:lnTo>
                    <a:pt x="33020" y="3419094"/>
                  </a:lnTo>
                  <a:lnTo>
                    <a:pt x="41656" y="3473323"/>
                  </a:lnTo>
                  <a:lnTo>
                    <a:pt x="51308" y="3527171"/>
                  </a:lnTo>
                  <a:lnTo>
                    <a:pt x="61849" y="3580765"/>
                  </a:lnTo>
                  <a:lnTo>
                    <a:pt x="73406" y="3633978"/>
                  </a:lnTo>
                  <a:lnTo>
                    <a:pt x="85852" y="3686810"/>
                  </a:lnTo>
                  <a:lnTo>
                    <a:pt x="99187" y="3739261"/>
                  </a:lnTo>
                  <a:lnTo>
                    <a:pt x="113538" y="3791331"/>
                  </a:lnTo>
                  <a:lnTo>
                    <a:pt x="128778" y="3843147"/>
                  </a:lnTo>
                  <a:lnTo>
                    <a:pt x="145034" y="3894455"/>
                  </a:lnTo>
                  <a:lnTo>
                    <a:pt x="162052" y="3945255"/>
                  </a:lnTo>
                  <a:lnTo>
                    <a:pt x="179959" y="3995801"/>
                  </a:lnTo>
                  <a:lnTo>
                    <a:pt x="198755" y="4045839"/>
                  </a:lnTo>
                  <a:lnTo>
                    <a:pt x="218440" y="4095496"/>
                  </a:lnTo>
                  <a:lnTo>
                    <a:pt x="239014" y="4144772"/>
                  </a:lnTo>
                  <a:lnTo>
                    <a:pt x="260477" y="4193413"/>
                  </a:lnTo>
                  <a:lnTo>
                    <a:pt x="282702" y="4241800"/>
                  </a:lnTo>
                  <a:lnTo>
                    <a:pt x="305816" y="4289552"/>
                  </a:lnTo>
                  <a:lnTo>
                    <a:pt x="329692" y="4336923"/>
                  </a:lnTo>
                  <a:lnTo>
                    <a:pt x="354330" y="4383786"/>
                  </a:lnTo>
                  <a:lnTo>
                    <a:pt x="379857" y="4430141"/>
                  </a:lnTo>
                  <a:lnTo>
                    <a:pt x="406273" y="4475988"/>
                  </a:lnTo>
                  <a:lnTo>
                    <a:pt x="433324" y="4521327"/>
                  </a:lnTo>
                  <a:lnTo>
                    <a:pt x="461264" y="4566031"/>
                  </a:lnTo>
                  <a:lnTo>
                    <a:pt x="489839" y="4610354"/>
                  </a:lnTo>
                  <a:lnTo>
                    <a:pt x="519303" y="4654042"/>
                  </a:lnTo>
                  <a:lnTo>
                    <a:pt x="549402" y="4697222"/>
                  </a:lnTo>
                  <a:lnTo>
                    <a:pt x="580263" y="4739894"/>
                  </a:lnTo>
                  <a:lnTo>
                    <a:pt x="611886" y="4781931"/>
                  </a:lnTo>
                  <a:lnTo>
                    <a:pt x="644271" y="4823333"/>
                  </a:lnTo>
                  <a:lnTo>
                    <a:pt x="677291" y="4864227"/>
                  </a:lnTo>
                  <a:lnTo>
                    <a:pt x="711073" y="4904486"/>
                  </a:lnTo>
                  <a:lnTo>
                    <a:pt x="745490" y="4944110"/>
                  </a:lnTo>
                  <a:lnTo>
                    <a:pt x="780669" y="4983099"/>
                  </a:lnTo>
                  <a:lnTo>
                    <a:pt x="816483" y="5021580"/>
                  </a:lnTo>
                  <a:lnTo>
                    <a:pt x="852932" y="5059299"/>
                  </a:lnTo>
                  <a:lnTo>
                    <a:pt x="890143" y="5096510"/>
                  </a:lnTo>
                  <a:lnTo>
                    <a:pt x="927862" y="5132959"/>
                  </a:lnTo>
                  <a:lnTo>
                    <a:pt x="966343" y="5168773"/>
                  </a:lnTo>
                  <a:lnTo>
                    <a:pt x="1005332" y="5203825"/>
                  </a:lnTo>
                  <a:lnTo>
                    <a:pt x="1044956" y="5238242"/>
                  </a:lnTo>
                  <a:lnTo>
                    <a:pt x="1085342" y="5272049"/>
                  </a:lnTo>
                  <a:lnTo>
                    <a:pt x="1126109" y="5305094"/>
                  </a:lnTo>
                  <a:lnTo>
                    <a:pt x="1167638" y="5337441"/>
                  </a:lnTo>
                  <a:lnTo>
                    <a:pt x="1209675" y="5369052"/>
                  </a:lnTo>
                  <a:lnTo>
                    <a:pt x="1252347" y="5399938"/>
                  </a:lnTo>
                  <a:lnTo>
                    <a:pt x="1295527" y="5430088"/>
                  </a:lnTo>
                  <a:lnTo>
                    <a:pt x="1339215" y="5459488"/>
                  </a:lnTo>
                  <a:lnTo>
                    <a:pt x="1383538" y="5488127"/>
                  </a:lnTo>
                  <a:lnTo>
                    <a:pt x="1428242" y="5516003"/>
                  </a:lnTo>
                  <a:lnTo>
                    <a:pt x="1473581" y="5543092"/>
                  </a:lnTo>
                  <a:lnTo>
                    <a:pt x="1519555" y="5569407"/>
                  </a:lnTo>
                  <a:lnTo>
                    <a:pt x="1565910" y="5594921"/>
                  </a:lnTo>
                  <a:lnTo>
                    <a:pt x="1612773" y="5619635"/>
                  </a:lnTo>
                  <a:lnTo>
                    <a:pt x="1660017" y="5643524"/>
                  </a:lnTo>
                  <a:lnTo>
                    <a:pt x="1707896" y="5666600"/>
                  </a:lnTo>
                  <a:lnTo>
                    <a:pt x="1756156" y="5688850"/>
                  </a:lnTo>
                  <a:lnTo>
                    <a:pt x="1804924" y="5710250"/>
                  </a:lnTo>
                  <a:lnTo>
                    <a:pt x="1854200" y="5730786"/>
                  </a:lnTo>
                  <a:lnTo>
                    <a:pt x="1903857" y="5750483"/>
                  </a:lnTo>
                  <a:lnTo>
                    <a:pt x="1953895" y="5769292"/>
                  </a:lnTo>
                  <a:lnTo>
                    <a:pt x="2004441" y="5787237"/>
                  </a:lnTo>
                  <a:lnTo>
                    <a:pt x="2055368" y="5804281"/>
                  </a:lnTo>
                  <a:lnTo>
                    <a:pt x="2106676" y="5820435"/>
                  </a:lnTo>
                  <a:lnTo>
                    <a:pt x="2158365" y="5835688"/>
                  </a:lnTo>
                  <a:lnTo>
                    <a:pt x="2210435" y="5850013"/>
                  </a:lnTo>
                  <a:lnTo>
                    <a:pt x="2263013" y="5863424"/>
                  </a:lnTo>
                  <a:lnTo>
                    <a:pt x="2315845" y="5875883"/>
                  </a:lnTo>
                  <a:lnTo>
                    <a:pt x="2369058" y="5887415"/>
                  </a:lnTo>
                  <a:lnTo>
                    <a:pt x="2422652" y="5897981"/>
                  </a:lnTo>
                  <a:lnTo>
                    <a:pt x="2476500" y="5907595"/>
                  </a:lnTo>
                  <a:lnTo>
                    <a:pt x="2530729" y="5916231"/>
                  </a:lnTo>
                  <a:lnTo>
                    <a:pt x="2585339" y="5923889"/>
                  </a:lnTo>
                  <a:lnTo>
                    <a:pt x="2640203" y="5930557"/>
                  </a:lnTo>
                  <a:lnTo>
                    <a:pt x="2695321" y="5936221"/>
                  </a:lnTo>
                  <a:lnTo>
                    <a:pt x="2750820" y="5940869"/>
                  </a:lnTo>
                  <a:lnTo>
                    <a:pt x="2806573" y="5944514"/>
                  </a:lnTo>
                  <a:lnTo>
                    <a:pt x="2862580" y="5947117"/>
                  </a:lnTo>
                  <a:lnTo>
                    <a:pt x="2918841" y="5948692"/>
                  </a:lnTo>
                  <a:lnTo>
                    <a:pt x="2975356" y="5949226"/>
                  </a:lnTo>
                  <a:lnTo>
                    <a:pt x="3031871" y="5948692"/>
                  </a:lnTo>
                  <a:lnTo>
                    <a:pt x="3088132" y="5947117"/>
                  </a:lnTo>
                  <a:lnTo>
                    <a:pt x="3144139" y="5944514"/>
                  </a:lnTo>
                  <a:lnTo>
                    <a:pt x="3199892" y="5940869"/>
                  </a:lnTo>
                  <a:lnTo>
                    <a:pt x="3255391" y="5936221"/>
                  </a:lnTo>
                  <a:lnTo>
                    <a:pt x="3310509" y="5930557"/>
                  </a:lnTo>
                  <a:lnTo>
                    <a:pt x="3365373" y="5923889"/>
                  </a:lnTo>
                  <a:lnTo>
                    <a:pt x="3419983" y="5916231"/>
                  </a:lnTo>
                  <a:lnTo>
                    <a:pt x="3474212" y="5907595"/>
                  </a:lnTo>
                  <a:lnTo>
                    <a:pt x="3528060" y="5897981"/>
                  </a:lnTo>
                  <a:lnTo>
                    <a:pt x="3581654" y="5887415"/>
                  </a:lnTo>
                  <a:lnTo>
                    <a:pt x="3634867" y="5875883"/>
                  </a:lnTo>
                  <a:lnTo>
                    <a:pt x="3687699" y="5863424"/>
                  </a:lnTo>
                  <a:lnTo>
                    <a:pt x="3740277" y="5850013"/>
                  </a:lnTo>
                  <a:lnTo>
                    <a:pt x="3792347" y="5835688"/>
                  </a:lnTo>
                  <a:lnTo>
                    <a:pt x="3844036" y="5820435"/>
                  </a:lnTo>
                  <a:lnTo>
                    <a:pt x="3895344" y="5804281"/>
                  </a:lnTo>
                  <a:lnTo>
                    <a:pt x="3946271" y="5787237"/>
                  </a:lnTo>
                  <a:lnTo>
                    <a:pt x="3996817" y="5769292"/>
                  </a:lnTo>
                  <a:lnTo>
                    <a:pt x="4046854" y="5750483"/>
                  </a:lnTo>
                  <a:lnTo>
                    <a:pt x="4096512" y="5730786"/>
                  </a:lnTo>
                  <a:lnTo>
                    <a:pt x="4145788" y="5710250"/>
                  </a:lnTo>
                  <a:lnTo>
                    <a:pt x="4194556" y="5688850"/>
                  </a:lnTo>
                  <a:lnTo>
                    <a:pt x="4242816" y="5666600"/>
                  </a:lnTo>
                  <a:lnTo>
                    <a:pt x="4290695" y="5643524"/>
                  </a:lnTo>
                  <a:lnTo>
                    <a:pt x="4338066" y="5619635"/>
                  </a:lnTo>
                  <a:lnTo>
                    <a:pt x="4384929" y="5594921"/>
                  </a:lnTo>
                  <a:lnTo>
                    <a:pt x="4431284" y="5569407"/>
                  </a:lnTo>
                  <a:lnTo>
                    <a:pt x="4477131" y="5543092"/>
                  </a:lnTo>
                  <a:lnTo>
                    <a:pt x="4522470" y="5516003"/>
                  </a:lnTo>
                  <a:lnTo>
                    <a:pt x="4567301" y="5488127"/>
                  </a:lnTo>
                  <a:lnTo>
                    <a:pt x="4611497" y="5459488"/>
                  </a:lnTo>
                  <a:lnTo>
                    <a:pt x="4655312" y="5430088"/>
                  </a:lnTo>
                  <a:lnTo>
                    <a:pt x="4698492" y="5399938"/>
                  </a:lnTo>
                  <a:lnTo>
                    <a:pt x="4741037" y="5369052"/>
                  </a:lnTo>
                  <a:lnTo>
                    <a:pt x="4783074" y="5337441"/>
                  </a:lnTo>
                  <a:lnTo>
                    <a:pt x="4824603" y="5305094"/>
                  </a:lnTo>
                  <a:lnTo>
                    <a:pt x="4865497" y="5272049"/>
                  </a:lnTo>
                  <a:lnTo>
                    <a:pt x="4905756" y="5238242"/>
                  </a:lnTo>
                  <a:lnTo>
                    <a:pt x="4945380" y="5203825"/>
                  </a:lnTo>
                  <a:lnTo>
                    <a:pt x="4984369" y="5168773"/>
                  </a:lnTo>
                  <a:lnTo>
                    <a:pt x="5022850" y="5132959"/>
                  </a:lnTo>
                  <a:lnTo>
                    <a:pt x="5060569" y="5096510"/>
                  </a:lnTo>
                  <a:lnTo>
                    <a:pt x="5097780" y="5059299"/>
                  </a:lnTo>
                  <a:lnTo>
                    <a:pt x="5134229" y="5021580"/>
                  </a:lnTo>
                  <a:lnTo>
                    <a:pt x="5170043" y="4983099"/>
                  </a:lnTo>
                  <a:lnTo>
                    <a:pt x="5205222" y="4944110"/>
                  </a:lnTo>
                  <a:lnTo>
                    <a:pt x="5239639" y="4904486"/>
                  </a:lnTo>
                  <a:lnTo>
                    <a:pt x="5273421" y="4864227"/>
                  </a:lnTo>
                  <a:lnTo>
                    <a:pt x="5306441" y="4823333"/>
                  </a:lnTo>
                  <a:lnTo>
                    <a:pt x="5338826" y="4781931"/>
                  </a:lnTo>
                  <a:lnTo>
                    <a:pt x="5370449" y="4739894"/>
                  </a:lnTo>
                  <a:lnTo>
                    <a:pt x="5401310" y="4697222"/>
                  </a:lnTo>
                  <a:lnTo>
                    <a:pt x="5431409" y="4654042"/>
                  </a:lnTo>
                  <a:lnTo>
                    <a:pt x="5460873" y="4610354"/>
                  </a:lnTo>
                  <a:lnTo>
                    <a:pt x="5489575" y="4566031"/>
                  </a:lnTo>
                  <a:lnTo>
                    <a:pt x="5517388" y="4521327"/>
                  </a:lnTo>
                  <a:lnTo>
                    <a:pt x="5544566" y="4475988"/>
                  </a:lnTo>
                  <a:lnTo>
                    <a:pt x="5570855" y="4430141"/>
                  </a:lnTo>
                  <a:lnTo>
                    <a:pt x="5596382" y="4383786"/>
                  </a:lnTo>
                  <a:lnTo>
                    <a:pt x="5621020" y="4336923"/>
                  </a:lnTo>
                  <a:lnTo>
                    <a:pt x="5645023" y="4289552"/>
                  </a:lnTo>
                  <a:lnTo>
                    <a:pt x="5668010" y="4241800"/>
                  </a:lnTo>
                  <a:lnTo>
                    <a:pt x="5690235" y="4193413"/>
                  </a:lnTo>
                  <a:lnTo>
                    <a:pt x="5711698" y="4144772"/>
                  </a:lnTo>
                  <a:lnTo>
                    <a:pt x="5732272" y="4095496"/>
                  </a:lnTo>
                  <a:lnTo>
                    <a:pt x="5751957" y="4045839"/>
                  </a:lnTo>
                  <a:lnTo>
                    <a:pt x="5770753" y="3995801"/>
                  </a:lnTo>
                  <a:lnTo>
                    <a:pt x="5788660" y="3945255"/>
                  </a:lnTo>
                  <a:lnTo>
                    <a:pt x="5805805" y="3894455"/>
                  </a:lnTo>
                  <a:lnTo>
                    <a:pt x="5821934" y="3843147"/>
                  </a:lnTo>
                  <a:lnTo>
                    <a:pt x="5837174" y="3791331"/>
                  </a:lnTo>
                  <a:lnTo>
                    <a:pt x="5851525" y="3739261"/>
                  </a:lnTo>
                  <a:lnTo>
                    <a:pt x="5864860" y="3686810"/>
                  </a:lnTo>
                  <a:lnTo>
                    <a:pt x="5877433" y="3633978"/>
                  </a:lnTo>
                  <a:lnTo>
                    <a:pt x="5888863" y="3580765"/>
                  </a:lnTo>
                  <a:lnTo>
                    <a:pt x="5899531" y="3527171"/>
                  </a:lnTo>
                  <a:lnTo>
                    <a:pt x="5909056" y="3473323"/>
                  </a:lnTo>
                  <a:lnTo>
                    <a:pt x="5917692" y="3419094"/>
                  </a:lnTo>
                  <a:lnTo>
                    <a:pt x="5925439" y="3364611"/>
                  </a:lnTo>
                  <a:lnTo>
                    <a:pt x="5932043" y="3309747"/>
                  </a:lnTo>
                  <a:lnTo>
                    <a:pt x="5937758" y="3254629"/>
                  </a:lnTo>
                  <a:lnTo>
                    <a:pt x="5942330" y="3199130"/>
                  </a:lnTo>
                  <a:lnTo>
                    <a:pt x="5946013" y="3143377"/>
                  </a:lnTo>
                  <a:lnTo>
                    <a:pt x="5948680" y="3087370"/>
                  </a:lnTo>
                  <a:lnTo>
                    <a:pt x="5950204" y="3031109"/>
                  </a:lnTo>
                  <a:lnTo>
                    <a:pt x="5950712" y="2974594"/>
                  </a:lnTo>
                  <a:lnTo>
                    <a:pt x="5950204" y="2918079"/>
                  </a:lnTo>
                  <a:lnTo>
                    <a:pt x="5948680" y="2861818"/>
                  </a:lnTo>
                  <a:lnTo>
                    <a:pt x="5946013" y="2805811"/>
                  </a:lnTo>
                  <a:lnTo>
                    <a:pt x="5942330" y="2750058"/>
                  </a:lnTo>
                  <a:lnTo>
                    <a:pt x="5937758" y="2694686"/>
                  </a:lnTo>
                  <a:lnTo>
                    <a:pt x="5932043" y="2639441"/>
                  </a:lnTo>
                  <a:lnTo>
                    <a:pt x="5925439" y="2584577"/>
                  </a:lnTo>
                  <a:lnTo>
                    <a:pt x="5917692" y="2530094"/>
                  </a:lnTo>
                  <a:lnTo>
                    <a:pt x="5909056" y="2475865"/>
                  </a:lnTo>
                  <a:lnTo>
                    <a:pt x="5899531" y="2422017"/>
                  </a:lnTo>
                  <a:lnTo>
                    <a:pt x="5888863" y="2368423"/>
                  </a:lnTo>
                  <a:lnTo>
                    <a:pt x="5877433" y="2315210"/>
                  </a:lnTo>
                  <a:lnTo>
                    <a:pt x="5864860" y="2262378"/>
                  </a:lnTo>
                  <a:lnTo>
                    <a:pt x="5851525" y="2209927"/>
                  </a:lnTo>
                  <a:lnTo>
                    <a:pt x="5837174" y="2157857"/>
                  </a:lnTo>
                  <a:lnTo>
                    <a:pt x="5821934" y="2106168"/>
                  </a:lnTo>
                  <a:lnTo>
                    <a:pt x="5805805" y="2054860"/>
                  </a:lnTo>
                  <a:lnTo>
                    <a:pt x="5788660" y="2003933"/>
                  </a:lnTo>
                  <a:lnTo>
                    <a:pt x="5770753" y="1953387"/>
                  </a:lnTo>
                  <a:lnTo>
                    <a:pt x="5751957" y="1903349"/>
                  </a:lnTo>
                  <a:lnTo>
                    <a:pt x="5732272" y="1853692"/>
                  </a:lnTo>
                  <a:lnTo>
                    <a:pt x="5711698" y="1804543"/>
                  </a:lnTo>
                  <a:lnTo>
                    <a:pt x="5690235" y="1755775"/>
                  </a:lnTo>
                  <a:lnTo>
                    <a:pt x="5668010" y="1707515"/>
                  </a:lnTo>
                  <a:lnTo>
                    <a:pt x="5645023" y="1659636"/>
                  </a:lnTo>
                  <a:lnTo>
                    <a:pt x="5621020" y="1612265"/>
                  </a:lnTo>
                  <a:lnTo>
                    <a:pt x="5596382" y="1565529"/>
                  </a:lnTo>
                  <a:lnTo>
                    <a:pt x="5570855" y="1519174"/>
                  </a:lnTo>
                  <a:lnTo>
                    <a:pt x="5544566" y="1473327"/>
                  </a:lnTo>
                  <a:lnTo>
                    <a:pt x="5517388" y="1427988"/>
                  </a:lnTo>
                  <a:lnTo>
                    <a:pt x="5489575" y="1383157"/>
                  </a:lnTo>
                  <a:lnTo>
                    <a:pt x="5460873" y="1338834"/>
                  </a:lnTo>
                  <a:lnTo>
                    <a:pt x="5431409" y="1295146"/>
                  </a:lnTo>
                  <a:lnTo>
                    <a:pt x="5401310" y="1251966"/>
                  </a:lnTo>
                  <a:lnTo>
                    <a:pt x="5370449" y="1209421"/>
                  </a:lnTo>
                  <a:lnTo>
                    <a:pt x="5338826" y="1167384"/>
                  </a:lnTo>
                  <a:lnTo>
                    <a:pt x="5306441" y="1125855"/>
                  </a:lnTo>
                  <a:lnTo>
                    <a:pt x="5273421" y="1084961"/>
                  </a:lnTo>
                  <a:lnTo>
                    <a:pt x="5239639" y="1044702"/>
                  </a:lnTo>
                  <a:lnTo>
                    <a:pt x="5205222" y="1005078"/>
                  </a:lnTo>
                  <a:lnTo>
                    <a:pt x="5170043" y="966089"/>
                  </a:lnTo>
                  <a:lnTo>
                    <a:pt x="5134229" y="927608"/>
                  </a:lnTo>
                  <a:lnTo>
                    <a:pt x="5097780" y="889889"/>
                  </a:lnTo>
                  <a:lnTo>
                    <a:pt x="5060569" y="852805"/>
                  </a:lnTo>
                  <a:lnTo>
                    <a:pt x="5022850" y="816356"/>
                  </a:lnTo>
                  <a:lnTo>
                    <a:pt x="4984369" y="780542"/>
                  </a:lnTo>
                  <a:lnTo>
                    <a:pt x="4945380" y="745363"/>
                  </a:lnTo>
                  <a:lnTo>
                    <a:pt x="4905756" y="710946"/>
                  </a:lnTo>
                  <a:lnTo>
                    <a:pt x="4865497" y="677164"/>
                  </a:lnTo>
                  <a:lnTo>
                    <a:pt x="4824603" y="644144"/>
                  </a:lnTo>
                  <a:lnTo>
                    <a:pt x="4783074" y="611759"/>
                  </a:lnTo>
                  <a:lnTo>
                    <a:pt x="4741037" y="580136"/>
                  </a:lnTo>
                  <a:lnTo>
                    <a:pt x="4698492" y="549275"/>
                  </a:lnTo>
                  <a:lnTo>
                    <a:pt x="4655312" y="519176"/>
                  </a:lnTo>
                  <a:lnTo>
                    <a:pt x="4611497" y="489712"/>
                  </a:lnTo>
                  <a:lnTo>
                    <a:pt x="4567301" y="461137"/>
                  </a:lnTo>
                  <a:lnTo>
                    <a:pt x="4522470" y="433197"/>
                  </a:lnTo>
                  <a:lnTo>
                    <a:pt x="4477131" y="406146"/>
                  </a:lnTo>
                  <a:lnTo>
                    <a:pt x="4431284" y="379857"/>
                  </a:lnTo>
                  <a:lnTo>
                    <a:pt x="4384929" y="354330"/>
                  </a:lnTo>
                  <a:lnTo>
                    <a:pt x="4338066" y="329565"/>
                  </a:lnTo>
                  <a:lnTo>
                    <a:pt x="4290695" y="305689"/>
                  </a:lnTo>
                  <a:lnTo>
                    <a:pt x="4242816" y="282575"/>
                  </a:lnTo>
                  <a:lnTo>
                    <a:pt x="4194556" y="260350"/>
                  </a:lnTo>
                  <a:lnTo>
                    <a:pt x="4145788" y="239014"/>
                  </a:lnTo>
                  <a:lnTo>
                    <a:pt x="4096512" y="218440"/>
                  </a:lnTo>
                  <a:lnTo>
                    <a:pt x="4046854" y="198755"/>
                  </a:lnTo>
                  <a:lnTo>
                    <a:pt x="3996817" y="179959"/>
                  </a:lnTo>
                  <a:lnTo>
                    <a:pt x="3946271" y="161925"/>
                  </a:lnTo>
                  <a:lnTo>
                    <a:pt x="3895344" y="144907"/>
                  </a:lnTo>
                  <a:lnTo>
                    <a:pt x="3844036" y="128778"/>
                  </a:lnTo>
                  <a:lnTo>
                    <a:pt x="3792347" y="113538"/>
                  </a:lnTo>
                  <a:lnTo>
                    <a:pt x="3740277" y="99187"/>
                  </a:lnTo>
                  <a:lnTo>
                    <a:pt x="3687699" y="85852"/>
                  </a:lnTo>
                  <a:lnTo>
                    <a:pt x="3634867" y="73279"/>
                  </a:lnTo>
                  <a:lnTo>
                    <a:pt x="3581654" y="61849"/>
                  </a:lnTo>
                  <a:lnTo>
                    <a:pt x="3528060" y="51181"/>
                  </a:lnTo>
                  <a:lnTo>
                    <a:pt x="3474212" y="41656"/>
                  </a:lnTo>
                  <a:lnTo>
                    <a:pt x="3419983" y="33020"/>
                  </a:lnTo>
                  <a:lnTo>
                    <a:pt x="3365373" y="25273"/>
                  </a:lnTo>
                  <a:lnTo>
                    <a:pt x="3310509" y="18669"/>
                  </a:lnTo>
                  <a:lnTo>
                    <a:pt x="3255391" y="12953"/>
                  </a:lnTo>
                  <a:lnTo>
                    <a:pt x="3199892" y="8382"/>
                  </a:lnTo>
                  <a:lnTo>
                    <a:pt x="3144139" y="4699"/>
                  </a:lnTo>
                  <a:lnTo>
                    <a:pt x="3088132" y="2159"/>
                  </a:lnTo>
                  <a:lnTo>
                    <a:pt x="3031871" y="508"/>
                  </a:lnTo>
                  <a:lnTo>
                    <a:pt x="2975356" y="0"/>
                  </a:lnTo>
                  <a:close/>
                </a:path>
              </a:pathLst>
            </a:custGeom>
            <a:solidFill>
              <a:srgbClr val="1D4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49567" y="400811"/>
              <a:ext cx="2090928" cy="295808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428232" y="379475"/>
              <a:ext cx="2144395" cy="3032760"/>
            </a:xfrm>
            <a:custGeom>
              <a:avLst/>
              <a:gdLst/>
              <a:ahLst/>
              <a:cxnLst/>
              <a:rect l="l" t="t" r="r" b="b"/>
              <a:pathLst>
                <a:path w="2144395" h="3032760">
                  <a:moveTo>
                    <a:pt x="2144141" y="888111"/>
                  </a:moveTo>
                  <a:lnTo>
                    <a:pt x="2113153" y="857123"/>
                  </a:lnTo>
                  <a:lnTo>
                    <a:pt x="2082165" y="826782"/>
                  </a:lnTo>
                  <a:lnTo>
                    <a:pt x="2082165" y="888111"/>
                  </a:lnTo>
                  <a:lnTo>
                    <a:pt x="43815" y="2926588"/>
                  </a:lnTo>
                  <a:lnTo>
                    <a:pt x="43815" y="43815"/>
                  </a:lnTo>
                  <a:lnTo>
                    <a:pt x="104889" y="44450"/>
                  </a:lnTo>
                  <a:lnTo>
                    <a:pt x="165608" y="46355"/>
                  </a:lnTo>
                  <a:lnTo>
                    <a:pt x="226060" y="49530"/>
                  </a:lnTo>
                  <a:lnTo>
                    <a:pt x="286258" y="53848"/>
                  </a:lnTo>
                  <a:lnTo>
                    <a:pt x="345948" y="59436"/>
                  </a:lnTo>
                  <a:lnTo>
                    <a:pt x="405384" y="66294"/>
                  </a:lnTo>
                  <a:lnTo>
                    <a:pt x="464439" y="74295"/>
                  </a:lnTo>
                  <a:lnTo>
                    <a:pt x="523113" y="83439"/>
                  </a:lnTo>
                  <a:lnTo>
                    <a:pt x="581406" y="93853"/>
                  </a:lnTo>
                  <a:lnTo>
                    <a:pt x="639191" y="105410"/>
                  </a:lnTo>
                  <a:lnTo>
                    <a:pt x="696595" y="118110"/>
                  </a:lnTo>
                  <a:lnTo>
                    <a:pt x="753618" y="131826"/>
                  </a:lnTo>
                  <a:lnTo>
                    <a:pt x="810133" y="146812"/>
                  </a:lnTo>
                  <a:lnTo>
                    <a:pt x="866267" y="162814"/>
                  </a:lnTo>
                  <a:lnTo>
                    <a:pt x="921893" y="179959"/>
                  </a:lnTo>
                  <a:lnTo>
                    <a:pt x="977011" y="198247"/>
                  </a:lnTo>
                  <a:lnTo>
                    <a:pt x="1031621" y="217551"/>
                  </a:lnTo>
                  <a:lnTo>
                    <a:pt x="1085723" y="237871"/>
                  </a:lnTo>
                  <a:lnTo>
                    <a:pt x="1139317" y="259207"/>
                  </a:lnTo>
                  <a:lnTo>
                    <a:pt x="1192403" y="281686"/>
                  </a:lnTo>
                  <a:lnTo>
                    <a:pt x="1244854" y="305181"/>
                  </a:lnTo>
                  <a:lnTo>
                    <a:pt x="1296797" y="329692"/>
                  </a:lnTo>
                  <a:lnTo>
                    <a:pt x="1348232" y="355092"/>
                  </a:lnTo>
                  <a:lnTo>
                    <a:pt x="1399032" y="381508"/>
                  </a:lnTo>
                  <a:lnTo>
                    <a:pt x="1449197" y="408940"/>
                  </a:lnTo>
                  <a:lnTo>
                    <a:pt x="1498727" y="437388"/>
                  </a:lnTo>
                  <a:lnTo>
                    <a:pt x="1547749" y="466725"/>
                  </a:lnTo>
                  <a:lnTo>
                    <a:pt x="1596009" y="496951"/>
                  </a:lnTo>
                  <a:lnTo>
                    <a:pt x="1643761" y="528193"/>
                  </a:lnTo>
                  <a:lnTo>
                    <a:pt x="1690751" y="560324"/>
                  </a:lnTo>
                  <a:lnTo>
                    <a:pt x="1737106" y="593344"/>
                  </a:lnTo>
                  <a:lnTo>
                    <a:pt x="1782826" y="627253"/>
                  </a:lnTo>
                  <a:lnTo>
                    <a:pt x="1827784" y="661924"/>
                  </a:lnTo>
                  <a:lnTo>
                    <a:pt x="1871980" y="697611"/>
                  </a:lnTo>
                  <a:lnTo>
                    <a:pt x="1915541" y="734060"/>
                  </a:lnTo>
                  <a:lnTo>
                    <a:pt x="1958340" y="771398"/>
                  </a:lnTo>
                  <a:lnTo>
                    <a:pt x="2000377" y="809498"/>
                  </a:lnTo>
                  <a:lnTo>
                    <a:pt x="2041652" y="848360"/>
                  </a:lnTo>
                  <a:lnTo>
                    <a:pt x="2082165" y="888111"/>
                  </a:lnTo>
                  <a:lnTo>
                    <a:pt x="2082165" y="826782"/>
                  </a:lnTo>
                  <a:lnTo>
                    <a:pt x="2026793" y="774192"/>
                  </a:lnTo>
                  <a:lnTo>
                    <a:pt x="1982597" y="734187"/>
                  </a:lnTo>
                  <a:lnTo>
                    <a:pt x="1937639" y="695198"/>
                  </a:lnTo>
                  <a:lnTo>
                    <a:pt x="1891919" y="657098"/>
                  </a:lnTo>
                  <a:lnTo>
                    <a:pt x="1845564" y="620014"/>
                  </a:lnTo>
                  <a:lnTo>
                    <a:pt x="1798574" y="583946"/>
                  </a:lnTo>
                  <a:lnTo>
                    <a:pt x="1750822" y="548894"/>
                  </a:lnTo>
                  <a:lnTo>
                    <a:pt x="1702435" y="514731"/>
                  </a:lnTo>
                  <a:lnTo>
                    <a:pt x="1653286" y="481711"/>
                  </a:lnTo>
                  <a:lnTo>
                    <a:pt x="1603629" y="449580"/>
                  </a:lnTo>
                  <a:lnTo>
                    <a:pt x="1553210" y="418465"/>
                  </a:lnTo>
                  <a:lnTo>
                    <a:pt x="1502156" y="388493"/>
                  </a:lnTo>
                  <a:lnTo>
                    <a:pt x="1450594" y="359537"/>
                  </a:lnTo>
                  <a:lnTo>
                    <a:pt x="1398270" y="331470"/>
                  </a:lnTo>
                  <a:lnTo>
                    <a:pt x="1345311" y="304546"/>
                  </a:lnTo>
                  <a:lnTo>
                    <a:pt x="1291844" y="278638"/>
                  </a:lnTo>
                  <a:lnTo>
                    <a:pt x="1237742" y="253746"/>
                  </a:lnTo>
                  <a:lnTo>
                    <a:pt x="1183005" y="229997"/>
                  </a:lnTo>
                  <a:lnTo>
                    <a:pt x="1128649" y="207645"/>
                  </a:lnTo>
                  <a:lnTo>
                    <a:pt x="1074039" y="186436"/>
                  </a:lnTo>
                  <a:lnTo>
                    <a:pt x="1019175" y="166370"/>
                  </a:lnTo>
                  <a:lnTo>
                    <a:pt x="963803" y="147447"/>
                  </a:lnTo>
                  <a:lnTo>
                    <a:pt x="908304" y="129667"/>
                  </a:lnTo>
                  <a:lnTo>
                    <a:pt x="852424" y="113030"/>
                  </a:lnTo>
                  <a:lnTo>
                    <a:pt x="796290" y="97536"/>
                  </a:lnTo>
                  <a:lnTo>
                    <a:pt x="739902" y="83058"/>
                  </a:lnTo>
                  <a:lnTo>
                    <a:pt x="683133" y="69850"/>
                  </a:lnTo>
                  <a:lnTo>
                    <a:pt x="626237" y="57785"/>
                  </a:lnTo>
                  <a:lnTo>
                    <a:pt x="568960" y="46863"/>
                  </a:lnTo>
                  <a:lnTo>
                    <a:pt x="511556" y="36957"/>
                  </a:lnTo>
                  <a:lnTo>
                    <a:pt x="453898" y="28321"/>
                  </a:lnTo>
                  <a:lnTo>
                    <a:pt x="395859" y="20828"/>
                  </a:lnTo>
                  <a:lnTo>
                    <a:pt x="337693" y="14478"/>
                  </a:lnTo>
                  <a:lnTo>
                    <a:pt x="279400" y="9271"/>
                  </a:lnTo>
                  <a:lnTo>
                    <a:pt x="220713" y="5207"/>
                  </a:lnTo>
                  <a:lnTo>
                    <a:pt x="161912" y="2286"/>
                  </a:lnTo>
                  <a:lnTo>
                    <a:pt x="102997" y="635"/>
                  </a:lnTo>
                  <a:lnTo>
                    <a:pt x="43815" y="0"/>
                  </a:lnTo>
                  <a:lnTo>
                    <a:pt x="0" y="0"/>
                  </a:lnTo>
                  <a:lnTo>
                    <a:pt x="0" y="3032379"/>
                  </a:lnTo>
                  <a:lnTo>
                    <a:pt x="105791" y="2926588"/>
                  </a:lnTo>
                  <a:lnTo>
                    <a:pt x="2144141" y="8881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1311" y="400811"/>
              <a:ext cx="2092452" cy="295808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370832" y="379475"/>
              <a:ext cx="2144395" cy="3032760"/>
            </a:xfrm>
            <a:custGeom>
              <a:avLst/>
              <a:gdLst/>
              <a:ahLst/>
              <a:cxnLst/>
              <a:rect l="l" t="t" r="r" b="b"/>
              <a:pathLst>
                <a:path w="2144395" h="3032760">
                  <a:moveTo>
                    <a:pt x="2144141" y="0"/>
                  </a:moveTo>
                  <a:lnTo>
                    <a:pt x="2100326" y="0"/>
                  </a:lnTo>
                  <a:lnTo>
                    <a:pt x="2100326" y="43815"/>
                  </a:lnTo>
                  <a:lnTo>
                    <a:pt x="2100326" y="2926588"/>
                  </a:lnTo>
                  <a:lnTo>
                    <a:pt x="61976" y="888111"/>
                  </a:lnTo>
                  <a:lnTo>
                    <a:pt x="102489" y="848360"/>
                  </a:lnTo>
                  <a:lnTo>
                    <a:pt x="143764" y="809498"/>
                  </a:lnTo>
                  <a:lnTo>
                    <a:pt x="185801" y="771398"/>
                  </a:lnTo>
                  <a:lnTo>
                    <a:pt x="228600" y="734060"/>
                  </a:lnTo>
                  <a:lnTo>
                    <a:pt x="272161" y="697611"/>
                  </a:lnTo>
                  <a:lnTo>
                    <a:pt x="316357" y="661924"/>
                  </a:lnTo>
                  <a:lnTo>
                    <a:pt x="361442" y="627253"/>
                  </a:lnTo>
                  <a:lnTo>
                    <a:pt x="407035" y="593344"/>
                  </a:lnTo>
                  <a:lnTo>
                    <a:pt x="453390" y="560324"/>
                  </a:lnTo>
                  <a:lnTo>
                    <a:pt x="500380" y="528193"/>
                  </a:lnTo>
                  <a:lnTo>
                    <a:pt x="548132" y="496951"/>
                  </a:lnTo>
                  <a:lnTo>
                    <a:pt x="596392" y="466725"/>
                  </a:lnTo>
                  <a:lnTo>
                    <a:pt x="645414" y="437388"/>
                  </a:lnTo>
                  <a:lnTo>
                    <a:pt x="694944" y="408940"/>
                  </a:lnTo>
                  <a:lnTo>
                    <a:pt x="745109" y="381508"/>
                  </a:lnTo>
                  <a:lnTo>
                    <a:pt x="795909" y="355092"/>
                  </a:lnTo>
                  <a:lnTo>
                    <a:pt x="847344" y="329692"/>
                  </a:lnTo>
                  <a:lnTo>
                    <a:pt x="899287" y="305181"/>
                  </a:lnTo>
                  <a:lnTo>
                    <a:pt x="951738" y="281686"/>
                  </a:lnTo>
                  <a:lnTo>
                    <a:pt x="1004824" y="259207"/>
                  </a:lnTo>
                  <a:lnTo>
                    <a:pt x="1058418" y="237871"/>
                  </a:lnTo>
                  <a:lnTo>
                    <a:pt x="1112520" y="217551"/>
                  </a:lnTo>
                  <a:lnTo>
                    <a:pt x="1167130" y="198247"/>
                  </a:lnTo>
                  <a:lnTo>
                    <a:pt x="1222375" y="179959"/>
                  </a:lnTo>
                  <a:lnTo>
                    <a:pt x="1277874" y="162814"/>
                  </a:lnTo>
                  <a:lnTo>
                    <a:pt x="1334008" y="146812"/>
                  </a:lnTo>
                  <a:lnTo>
                    <a:pt x="1390523" y="131826"/>
                  </a:lnTo>
                  <a:lnTo>
                    <a:pt x="1447546" y="118110"/>
                  </a:lnTo>
                  <a:lnTo>
                    <a:pt x="1504950" y="105410"/>
                  </a:lnTo>
                  <a:lnTo>
                    <a:pt x="1562735" y="93853"/>
                  </a:lnTo>
                  <a:lnTo>
                    <a:pt x="1621028" y="83439"/>
                  </a:lnTo>
                  <a:lnTo>
                    <a:pt x="1679702" y="74295"/>
                  </a:lnTo>
                  <a:lnTo>
                    <a:pt x="1738757" y="66294"/>
                  </a:lnTo>
                  <a:lnTo>
                    <a:pt x="1798193" y="59436"/>
                  </a:lnTo>
                  <a:lnTo>
                    <a:pt x="1857883" y="53848"/>
                  </a:lnTo>
                  <a:lnTo>
                    <a:pt x="1918081" y="49530"/>
                  </a:lnTo>
                  <a:lnTo>
                    <a:pt x="1978533" y="46355"/>
                  </a:lnTo>
                  <a:lnTo>
                    <a:pt x="2039239" y="44450"/>
                  </a:lnTo>
                  <a:lnTo>
                    <a:pt x="2100326" y="43815"/>
                  </a:lnTo>
                  <a:lnTo>
                    <a:pt x="2100326" y="0"/>
                  </a:lnTo>
                  <a:lnTo>
                    <a:pt x="2041144" y="635"/>
                  </a:lnTo>
                  <a:lnTo>
                    <a:pt x="1982216" y="2286"/>
                  </a:lnTo>
                  <a:lnTo>
                    <a:pt x="1923415" y="5207"/>
                  </a:lnTo>
                  <a:lnTo>
                    <a:pt x="1864741" y="9271"/>
                  </a:lnTo>
                  <a:lnTo>
                    <a:pt x="1806448" y="14478"/>
                  </a:lnTo>
                  <a:lnTo>
                    <a:pt x="1748282" y="20828"/>
                  </a:lnTo>
                  <a:lnTo>
                    <a:pt x="1690370" y="28321"/>
                  </a:lnTo>
                  <a:lnTo>
                    <a:pt x="1632585" y="36957"/>
                  </a:lnTo>
                  <a:lnTo>
                    <a:pt x="1575181" y="46863"/>
                  </a:lnTo>
                  <a:lnTo>
                    <a:pt x="1517904" y="57785"/>
                  </a:lnTo>
                  <a:lnTo>
                    <a:pt x="1461008" y="69850"/>
                  </a:lnTo>
                  <a:lnTo>
                    <a:pt x="1404239" y="83058"/>
                  </a:lnTo>
                  <a:lnTo>
                    <a:pt x="1347851" y="97536"/>
                  </a:lnTo>
                  <a:lnTo>
                    <a:pt x="1291717" y="113030"/>
                  </a:lnTo>
                  <a:lnTo>
                    <a:pt x="1235837" y="129667"/>
                  </a:lnTo>
                  <a:lnTo>
                    <a:pt x="1180338" y="147447"/>
                  </a:lnTo>
                  <a:lnTo>
                    <a:pt x="1125093" y="166370"/>
                  </a:lnTo>
                  <a:lnTo>
                    <a:pt x="1070102" y="186436"/>
                  </a:lnTo>
                  <a:lnTo>
                    <a:pt x="1015492" y="207645"/>
                  </a:lnTo>
                  <a:lnTo>
                    <a:pt x="961136" y="229997"/>
                  </a:lnTo>
                  <a:lnTo>
                    <a:pt x="906399" y="253746"/>
                  </a:lnTo>
                  <a:lnTo>
                    <a:pt x="852297" y="278638"/>
                  </a:lnTo>
                  <a:lnTo>
                    <a:pt x="798830" y="304546"/>
                  </a:lnTo>
                  <a:lnTo>
                    <a:pt x="745871" y="331470"/>
                  </a:lnTo>
                  <a:lnTo>
                    <a:pt x="693547" y="359537"/>
                  </a:lnTo>
                  <a:lnTo>
                    <a:pt x="641985" y="388493"/>
                  </a:lnTo>
                  <a:lnTo>
                    <a:pt x="590931" y="418465"/>
                  </a:lnTo>
                  <a:lnTo>
                    <a:pt x="540512" y="449580"/>
                  </a:lnTo>
                  <a:lnTo>
                    <a:pt x="490855" y="481711"/>
                  </a:lnTo>
                  <a:lnTo>
                    <a:pt x="441706" y="514731"/>
                  </a:lnTo>
                  <a:lnTo>
                    <a:pt x="393319" y="548894"/>
                  </a:lnTo>
                  <a:lnTo>
                    <a:pt x="345567" y="583946"/>
                  </a:lnTo>
                  <a:lnTo>
                    <a:pt x="298577" y="620014"/>
                  </a:lnTo>
                  <a:lnTo>
                    <a:pt x="252222" y="657098"/>
                  </a:lnTo>
                  <a:lnTo>
                    <a:pt x="206502" y="695198"/>
                  </a:lnTo>
                  <a:lnTo>
                    <a:pt x="161544" y="734187"/>
                  </a:lnTo>
                  <a:lnTo>
                    <a:pt x="117348" y="774192"/>
                  </a:lnTo>
                  <a:lnTo>
                    <a:pt x="73787" y="815213"/>
                  </a:lnTo>
                  <a:lnTo>
                    <a:pt x="30988" y="857123"/>
                  </a:lnTo>
                  <a:lnTo>
                    <a:pt x="0" y="888111"/>
                  </a:lnTo>
                  <a:lnTo>
                    <a:pt x="2144141" y="3032379"/>
                  </a:lnTo>
                  <a:lnTo>
                    <a:pt x="2144141" y="2926588"/>
                  </a:lnTo>
                  <a:lnTo>
                    <a:pt x="2144141" y="43815"/>
                  </a:lnTo>
                  <a:lnTo>
                    <a:pt x="21441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4035" y="1277112"/>
              <a:ext cx="2958084" cy="20909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365748" y="1205483"/>
              <a:ext cx="3032760" cy="2145665"/>
            </a:xfrm>
            <a:custGeom>
              <a:avLst/>
              <a:gdLst/>
              <a:ahLst/>
              <a:cxnLst/>
              <a:rect l="l" t="t" r="r" b="b"/>
              <a:pathLst>
                <a:path w="3032759" h="2145665">
                  <a:moveTo>
                    <a:pt x="3032379" y="2101850"/>
                  </a:moveTo>
                  <a:lnTo>
                    <a:pt x="3031744" y="2042668"/>
                  </a:lnTo>
                  <a:lnTo>
                    <a:pt x="3029966" y="1983613"/>
                  </a:lnTo>
                  <a:lnTo>
                    <a:pt x="3027045" y="1924812"/>
                  </a:lnTo>
                  <a:lnTo>
                    <a:pt x="3023108" y="1866138"/>
                  </a:lnTo>
                  <a:lnTo>
                    <a:pt x="3017901" y="1807718"/>
                  </a:lnTo>
                  <a:lnTo>
                    <a:pt x="3011424" y="1749552"/>
                  </a:lnTo>
                  <a:lnTo>
                    <a:pt x="3003931" y="1691513"/>
                  </a:lnTo>
                  <a:lnTo>
                    <a:pt x="2995295" y="1633728"/>
                  </a:lnTo>
                  <a:lnTo>
                    <a:pt x="2988437" y="1593392"/>
                  </a:lnTo>
                  <a:lnTo>
                    <a:pt x="2988437" y="2101850"/>
                  </a:lnTo>
                  <a:lnTo>
                    <a:pt x="105791" y="2101850"/>
                  </a:lnTo>
                  <a:lnTo>
                    <a:pt x="2144141" y="61976"/>
                  </a:lnTo>
                  <a:lnTo>
                    <a:pt x="2183892" y="102616"/>
                  </a:lnTo>
                  <a:lnTo>
                    <a:pt x="2222881" y="143891"/>
                  </a:lnTo>
                  <a:lnTo>
                    <a:pt x="2260981" y="185928"/>
                  </a:lnTo>
                  <a:lnTo>
                    <a:pt x="2298319" y="228727"/>
                  </a:lnTo>
                  <a:lnTo>
                    <a:pt x="2334768" y="272415"/>
                  </a:lnTo>
                  <a:lnTo>
                    <a:pt x="2370328" y="316611"/>
                  </a:lnTo>
                  <a:lnTo>
                    <a:pt x="2405126" y="361696"/>
                  </a:lnTo>
                  <a:lnTo>
                    <a:pt x="2439035" y="407289"/>
                  </a:lnTo>
                  <a:lnTo>
                    <a:pt x="2472055" y="453771"/>
                  </a:lnTo>
                  <a:lnTo>
                    <a:pt x="2504059" y="500761"/>
                  </a:lnTo>
                  <a:lnTo>
                    <a:pt x="2535301" y="548513"/>
                  </a:lnTo>
                  <a:lnTo>
                    <a:pt x="2565527" y="596900"/>
                  </a:lnTo>
                  <a:lnTo>
                    <a:pt x="2594864" y="645795"/>
                  </a:lnTo>
                  <a:lnTo>
                    <a:pt x="2623312" y="695452"/>
                  </a:lnTo>
                  <a:lnTo>
                    <a:pt x="2650744" y="745744"/>
                  </a:lnTo>
                  <a:lnTo>
                    <a:pt x="2677160" y="796544"/>
                  </a:lnTo>
                  <a:lnTo>
                    <a:pt x="2702687" y="847979"/>
                  </a:lnTo>
                  <a:lnTo>
                    <a:pt x="2727198" y="899922"/>
                  </a:lnTo>
                  <a:lnTo>
                    <a:pt x="2750566" y="952500"/>
                  </a:lnTo>
                  <a:lnTo>
                    <a:pt x="2773045" y="1005586"/>
                  </a:lnTo>
                  <a:lnTo>
                    <a:pt x="2794508" y="1059180"/>
                  </a:lnTo>
                  <a:lnTo>
                    <a:pt x="2814828" y="1113409"/>
                  </a:lnTo>
                  <a:lnTo>
                    <a:pt x="2834132" y="1168019"/>
                  </a:lnTo>
                  <a:lnTo>
                    <a:pt x="2852293" y="1223137"/>
                  </a:lnTo>
                  <a:lnTo>
                    <a:pt x="2869438" y="1278890"/>
                  </a:lnTo>
                  <a:lnTo>
                    <a:pt x="2885567" y="1334897"/>
                  </a:lnTo>
                  <a:lnTo>
                    <a:pt x="2900426" y="1391539"/>
                  </a:lnTo>
                  <a:lnTo>
                    <a:pt x="2914269" y="1448562"/>
                  </a:lnTo>
                  <a:lnTo>
                    <a:pt x="2926969" y="1505966"/>
                  </a:lnTo>
                  <a:lnTo>
                    <a:pt x="2938526" y="1563878"/>
                  </a:lnTo>
                  <a:lnTo>
                    <a:pt x="2948813" y="1622171"/>
                  </a:lnTo>
                  <a:lnTo>
                    <a:pt x="2958084" y="1680845"/>
                  </a:lnTo>
                  <a:lnTo>
                    <a:pt x="2966085" y="1740027"/>
                  </a:lnTo>
                  <a:lnTo>
                    <a:pt x="2972816" y="1799463"/>
                  </a:lnTo>
                  <a:lnTo>
                    <a:pt x="2978404" y="1859280"/>
                  </a:lnTo>
                  <a:lnTo>
                    <a:pt x="2982849" y="1919351"/>
                  </a:lnTo>
                  <a:lnTo>
                    <a:pt x="2986024" y="1979930"/>
                  </a:lnTo>
                  <a:lnTo>
                    <a:pt x="2987802" y="2040636"/>
                  </a:lnTo>
                  <a:lnTo>
                    <a:pt x="2988437" y="2101850"/>
                  </a:lnTo>
                  <a:lnTo>
                    <a:pt x="2988437" y="1593392"/>
                  </a:lnTo>
                  <a:lnTo>
                    <a:pt x="2974594" y="1519047"/>
                  </a:lnTo>
                  <a:lnTo>
                    <a:pt x="2962402" y="1462024"/>
                  </a:lnTo>
                  <a:lnTo>
                    <a:pt x="2949194" y="1405255"/>
                  </a:lnTo>
                  <a:lnTo>
                    <a:pt x="2934843" y="1348740"/>
                  </a:lnTo>
                  <a:lnTo>
                    <a:pt x="2919349" y="1292606"/>
                  </a:lnTo>
                  <a:lnTo>
                    <a:pt x="2902585" y="1236726"/>
                  </a:lnTo>
                  <a:lnTo>
                    <a:pt x="2884805" y="1181100"/>
                  </a:lnTo>
                  <a:lnTo>
                    <a:pt x="2865882" y="1125855"/>
                  </a:lnTo>
                  <a:lnTo>
                    <a:pt x="2845816" y="1070864"/>
                  </a:lnTo>
                  <a:lnTo>
                    <a:pt x="2824607" y="1016254"/>
                  </a:lnTo>
                  <a:lnTo>
                    <a:pt x="2802382" y="961898"/>
                  </a:lnTo>
                  <a:lnTo>
                    <a:pt x="2778506" y="907161"/>
                  </a:lnTo>
                  <a:lnTo>
                    <a:pt x="2753614" y="852932"/>
                  </a:lnTo>
                  <a:lnTo>
                    <a:pt x="2727706" y="799338"/>
                  </a:lnTo>
                  <a:lnTo>
                    <a:pt x="2700782" y="746379"/>
                  </a:lnTo>
                  <a:lnTo>
                    <a:pt x="2672842" y="694055"/>
                  </a:lnTo>
                  <a:lnTo>
                    <a:pt x="2643886" y="642366"/>
                  </a:lnTo>
                  <a:lnTo>
                    <a:pt x="2613787" y="591312"/>
                  </a:lnTo>
                  <a:lnTo>
                    <a:pt x="2582799" y="540893"/>
                  </a:lnTo>
                  <a:lnTo>
                    <a:pt x="2550668" y="491109"/>
                  </a:lnTo>
                  <a:lnTo>
                    <a:pt x="2517521" y="442087"/>
                  </a:lnTo>
                  <a:lnTo>
                    <a:pt x="2483485" y="393573"/>
                  </a:lnTo>
                  <a:lnTo>
                    <a:pt x="2448433" y="345821"/>
                  </a:lnTo>
                  <a:lnTo>
                    <a:pt x="2412365" y="298704"/>
                  </a:lnTo>
                  <a:lnTo>
                    <a:pt x="2375281" y="252349"/>
                  </a:lnTo>
                  <a:lnTo>
                    <a:pt x="2337181" y="206629"/>
                  </a:lnTo>
                  <a:lnTo>
                    <a:pt x="2298065" y="161671"/>
                  </a:lnTo>
                  <a:lnTo>
                    <a:pt x="2258060" y="117348"/>
                  </a:lnTo>
                  <a:lnTo>
                    <a:pt x="2217166" y="73787"/>
                  </a:lnTo>
                  <a:lnTo>
                    <a:pt x="2205482" y="61976"/>
                  </a:lnTo>
                  <a:lnTo>
                    <a:pt x="2175129" y="30988"/>
                  </a:lnTo>
                  <a:lnTo>
                    <a:pt x="2144141" y="0"/>
                  </a:lnTo>
                  <a:lnTo>
                    <a:pt x="0" y="2145665"/>
                  </a:lnTo>
                  <a:lnTo>
                    <a:pt x="3032379" y="2145665"/>
                  </a:lnTo>
                  <a:lnTo>
                    <a:pt x="3032379" y="21018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19088" y="3284220"/>
              <a:ext cx="2958084" cy="209245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365748" y="3262883"/>
              <a:ext cx="3032760" cy="2144395"/>
            </a:xfrm>
            <a:custGeom>
              <a:avLst/>
              <a:gdLst/>
              <a:ahLst/>
              <a:cxnLst/>
              <a:rect l="l" t="t" r="r" b="b"/>
              <a:pathLst>
                <a:path w="3032759" h="2144395">
                  <a:moveTo>
                    <a:pt x="3032379" y="0"/>
                  </a:moveTo>
                  <a:lnTo>
                    <a:pt x="2988564" y="0"/>
                  </a:lnTo>
                  <a:lnTo>
                    <a:pt x="2988564" y="43815"/>
                  </a:lnTo>
                  <a:lnTo>
                    <a:pt x="2987929" y="104902"/>
                  </a:lnTo>
                  <a:lnTo>
                    <a:pt x="2986024" y="165608"/>
                  </a:lnTo>
                  <a:lnTo>
                    <a:pt x="2982849" y="226060"/>
                  </a:lnTo>
                  <a:lnTo>
                    <a:pt x="2978404" y="286258"/>
                  </a:lnTo>
                  <a:lnTo>
                    <a:pt x="2972816" y="345948"/>
                  </a:lnTo>
                  <a:lnTo>
                    <a:pt x="2966085" y="405384"/>
                  </a:lnTo>
                  <a:lnTo>
                    <a:pt x="2958084" y="464439"/>
                  </a:lnTo>
                  <a:lnTo>
                    <a:pt x="2948813" y="523113"/>
                  </a:lnTo>
                  <a:lnTo>
                    <a:pt x="2938526" y="581406"/>
                  </a:lnTo>
                  <a:lnTo>
                    <a:pt x="2926969" y="639191"/>
                  </a:lnTo>
                  <a:lnTo>
                    <a:pt x="2914269" y="696595"/>
                  </a:lnTo>
                  <a:lnTo>
                    <a:pt x="2900426" y="753618"/>
                  </a:lnTo>
                  <a:lnTo>
                    <a:pt x="2885567" y="810133"/>
                  </a:lnTo>
                  <a:lnTo>
                    <a:pt x="2869438" y="866267"/>
                  </a:lnTo>
                  <a:lnTo>
                    <a:pt x="2852420" y="921893"/>
                  </a:lnTo>
                  <a:lnTo>
                    <a:pt x="2834132" y="977011"/>
                  </a:lnTo>
                  <a:lnTo>
                    <a:pt x="2814828" y="1031621"/>
                  </a:lnTo>
                  <a:lnTo>
                    <a:pt x="2794508" y="1085723"/>
                  </a:lnTo>
                  <a:lnTo>
                    <a:pt x="2773045" y="1139317"/>
                  </a:lnTo>
                  <a:lnTo>
                    <a:pt x="2750566" y="1192403"/>
                  </a:lnTo>
                  <a:lnTo>
                    <a:pt x="2727198" y="1244854"/>
                  </a:lnTo>
                  <a:lnTo>
                    <a:pt x="2702687" y="1296797"/>
                  </a:lnTo>
                  <a:lnTo>
                    <a:pt x="2677160" y="1348232"/>
                  </a:lnTo>
                  <a:lnTo>
                    <a:pt x="2650744" y="1399032"/>
                  </a:lnTo>
                  <a:lnTo>
                    <a:pt x="2623312" y="1449197"/>
                  </a:lnTo>
                  <a:lnTo>
                    <a:pt x="2594991" y="1498727"/>
                  </a:lnTo>
                  <a:lnTo>
                    <a:pt x="2565654" y="1547749"/>
                  </a:lnTo>
                  <a:lnTo>
                    <a:pt x="2535301" y="1596009"/>
                  </a:lnTo>
                  <a:lnTo>
                    <a:pt x="2504186" y="1643761"/>
                  </a:lnTo>
                  <a:lnTo>
                    <a:pt x="2472055" y="1690751"/>
                  </a:lnTo>
                  <a:lnTo>
                    <a:pt x="2439035" y="1737106"/>
                  </a:lnTo>
                  <a:lnTo>
                    <a:pt x="2405126" y="1782826"/>
                  </a:lnTo>
                  <a:lnTo>
                    <a:pt x="2370328" y="1827784"/>
                  </a:lnTo>
                  <a:lnTo>
                    <a:pt x="2334768" y="1871980"/>
                  </a:lnTo>
                  <a:lnTo>
                    <a:pt x="2298319" y="1915541"/>
                  </a:lnTo>
                  <a:lnTo>
                    <a:pt x="2260981" y="1958340"/>
                  </a:lnTo>
                  <a:lnTo>
                    <a:pt x="2222881" y="2000377"/>
                  </a:lnTo>
                  <a:lnTo>
                    <a:pt x="2183892" y="2041652"/>
                  </a:lnTo>
                  <a:lnTo>
                    <a:pt x="2144141" y="2082165"/>
                  </a:lnTo>
                  <a:lnTo>
                    <a:pt x="105791" y="43815"/>
                  </a:lnTo>
                  <a:lnTo>
                    <a:pt x="2988564" y="43815"/>
                  </a:lnTo>
                  <a:lnTo>
                    <a:pt x="2988564" y="0"/>
                  </a:lnTo>
                  <a:lnTo>
                    <a:pt x="0" y="0"/>
                  </a:lnTo>
                  <a:lnTo>
                    <a:pt x="2144141" y="2144141"/>
                  </a:lnTo>
                  <a:lnTo>
                    <a:pt x="2175129" y="2113153"/>
                  </a:lnTo>
                  <a:lnTo>
                    <a:pt x="2205609" y="2082165"/>
                  </a:lnTo>
                  <a:lnTo>
                    <a:pt x="2258060" y="2026793"/>
                  </a:lnTo>
                  <a:lnTo>
                    <a:pt x="2298192" y="1982597"/>
                  </a:lnTo>
                  <a:lnTo>
                    <a:pt x="2337181" y="1937651"/>
                  </a:lnTo>
                  <a:lnTo>
                    <a:pt x="2375281" y="1891919"/>
                  </a:lnTo>
                  <a:lnTo>
                    <a:pt x="2412365" y="1845564"/>
                  </a:lnTo>
                  <a:lnTo>
                    <a:pt x="2448433" y="1798574"/>
                  </a:lnTo>
                  <a:lnTo>
                    <a:pt x="2483485" y="1750822"/>
                  </a:lnTo>
                  <a:lnTo>
                    <a:pt x="2517648" y="1702435"/>
                  </a:lnTo>
                  <a:lnTo>
                    <a:pt x="2550668" y="1653286"/>
                  </a:lnTo>
                  <a:lnTo>
                    <a:pt x="2582799" y="1603629"/>
                  </a:lnTo>
                  <a:lnTo>
                    <a:pt x="2613787" y="1553210"/>
                  </a:lnTo>
                  <a:lnTo>
                    <a:pt x="2643886" y="1502156"/>
                  </a:lnTo>
                  <a:lnTo>
                    <a:pt x="2672842" y="1450594"/>
                  </a:lnTo>
                  <a:lnTo>
                    <a:pt x="2700782" y="1398270"/>
                  </a:lnTo>
                  <a:lnTo>
                    <a:pt x="2727833" y="1345311"/>
                  </a:lnTo>
                  <a:lnTo>
                    <a:pt x="2753741" y="1291844"/>
                  </a:lnTo>
                  <a:lnTo>
                    <a:pt x="2778506" y="1237742"/>
                  </a:lnTo>
                  <a:lnTo>
                    <a:pt x="2802382" y="1183005"/>
                  </a:lnTo>
                  <a:lnTo>
                    <a:pt x="2824607" y="1128649"/>
                  </a:lnTo>
                  <a:lnTo>
                    <a:pt x="2845816" y="1074039"/>
                  </a:lnTo>
                  <a:lnTo>
                    <a:pt x="2865882" y="1019175"/>
                  </a:lnTo>
                  <a:lnTo>
                    <a:pt x="2884805" y="963803"/>
                  </a:lnTo>
                  <a:lnTo>
                    <a:pt x="2902712" y="908304"/>
                  </a:lnTo>
                  <a:lnTo>
                    <a:pt x="2919349" y="852424"/>
                  </a:lnTo>
                  <a:lnTo>
                    <a:pt x="2934843" y="796290"/>
                  </a:lnTo>
                  <a:lnTo>
                    <a:pt x="2949194" y="739902"/>
                  </a:lnTo>
                  <a:lnTo>
                    <a:pt x="2962402" y="683133"/>
                  </a:lnTo>
                  <a:lnTo>
                    <a:pt x="2974594" y="626237"/>
                  </a:lnTo>
                  <a:lnTo>
                    <a:pt x="2985516" y="568960"/>
                  </a:lnTo>
                  <a:lnTo>
                    <a:pt x="2995295" y="511556"/>
                  </a:lnTo>
                  <a:lnTo>
                    <a:pt x="3003931" y="453898"/>
                  </a:lnTo>
                  <a:lnTo>
                    <a:pt x="3011551" y="395859"/>
                  </a:lnTo>
                  <a:lnTo>
                    <a:pt x="3017901" y="337693"/>
                  </a:lnTo>
                  <a:lnTo>
                    <a:pt x="3023108" y="279412"/>
                  </a:lnTo>
                  <a:lnTo>
                    <a:pt x="3027172" y="220726"/>
                  </a:lnTo>
                  <a:lnTo>
                    <a:pt x="3029966" y="161925"/>
                  </a:lnTo>
                  <a:lnTo>
                    <a:pt x="3031744" y="102997"/>
                  </a:lnTo>
                  <a:lnTo>
                    <a:pt x="3032379" y="43815"/>
                  </a:lnTo>
                  <a:lnTo>
                    <a:pt x="30323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19088" y="3256787"/>
              <a:ext cx="2090927" cy="295808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428232" y="3200399"/>
              <a:ext cx="2144395" cy="3034030"/>
            </a:xfrm>
            <a:custGeom>
              <a:avLst/>
              <a:gdLst/>
              <a:ahLst/>
              <a:cxnLst/>
              <a:rect l="l" t="t" r="r" b="b"/>
              <a:pathLst>
                <a:path w="2144395" h="3034029">
                  <a:moveTo>
                    <a:pt x="2144141" y="2145284"/>
                  </a:moveTo>
                  <a:lnTo>
                    <a:pt x="2082165" y="2083282"/>
                  </a:lnTo>
                  <a:lnTo>
                    <a:pt x="2082165" y="2145284"/>
                  </a:lnTo>
                  <a:lnTo>
                    <a:pt x="2041652" y="2185035"/>
                  </a:lnTo>
                  <a:lnTo>
                    <a:pt x="2000377" y="2224024"/>
                  </a:lnTo>
                  <a:lnTo>
                    <a:pt x="1958340" y="2262124"/>
                  </a:lnTo>
                  <a:lnTo>
                    <a:pt x="1915541" y="2299462"/>
                  </a:lnTo>
                  <a:lnTo>
                    <a:pt x="1871980" y="2335911"/>
                  </a:lnTo>
                  <a:lnTo>
                    <a:pt x="1827784" y="2371598"/>
                  </a:lnTo>
                  <a:lnTo>
                    <a:pt x="1782826" y="2406332"/>
                  </a:lnTo>
                  <a:lnTo>
                    <a:pt x="1737106" y="2440241"/>
                  </a:lnTo>
                  <a:lnTo>
                    <a:pt x="1690751" y="2473261"/>
                  </a:lnTo>
                  <a:lnTo>
                    <a:pt x="1643761" y="2505379"/>
                  </a:lnTo>
                  <a:lnTo>
                    <a:pt x="1596009" y="2536596"/>
                  </a:lnTo>
                  <a:lnTo>
                    <a:pt x="1547749" y="2566873"/>
                  </a:lnTo>
                  <a:lnTo>
                    <a:pt x="1498727" y="2596235"/>
                  </a:lnTo>
                  <a:lnTo>
                    <a:pt x="1449197" y="2624632"/>
                  </a:lnTo>
                  <a:lnTo>
                    <a:pt x="1399032" y="2652077"/>
                  </a:lnTo>
                  <a:lnTo>
                    <a:pt x="1348232" y="2678544"/>
                  </a:lnTo>
                  <a:lnTo>
                    <a:pt x="1296797" y="2704033"/>
                  </a:lnTo>
                  <a:lnTo>
                    <a:pt x="1244854" y="2728518"/>
                  </a:lnTo>
                  <a:lnTo>
                    <a:pt x="1192403" y="2752001"/>
                  </a:lnTo>
                  <a:lnTo>
                    <a:pt x="1139317" y="2774454"/>
                  </a:lnTo>
                  <a:lnTo>
                    <a:pt x="1085723" y="2795867"/>
                  </a:lnTo>
                  <a:lnTo>
                    <a:pt x="1031621" y="2816237"/>
                  </a:lnTo>
                  <a:lnTo>
                    <a:pt x="977011" y="2835541"/>
                  </a:lnTo>
                  <a:lnTo>
                    <a:pt x="921893" y="2853779"/>
                  </a:lnTo>
                  <a:lnTo>
                    <a:pt x="866267" y="2870924"/>
                  </a:lnTo>
                  <a:lnTo>
                    <a:pt x="810133" y="2886976"/>
                  </a:lnTo>
                  <a:lnTo>
                    <a:pt x="753618" y="2901912"/>
                  </a:lnTo>
                  <a:lnTo>
                    <a:pt x="696595" y="2915729"/>
                  </a:lnTo>
                  <a:lnTo>
                    <a:pt x="639191" y="2928416"/>
                  </a:lnTo>
                  <a:lnTo>
                    <a:pt x="581406" y="2939948"/>
                  </a:lnTo>
                  <a:lnTo>
                    <a:pt x="523113" y="2950324"/>
                  </a:lnTo>
                  <a:lnTo>
                    <a:pt x="464439" y="2959519"/>
                  </a:lnTo>
                  <a:lnTo>
                    <a:pt x="405384" y="2967532"/>
                  </a:lnTo>
                  <a:lnTo>
                    <a:pt x="345948" y="2974340"/>
                  </a:lnTo>
                  <a:lnTo>
                    <a:pt x="286258" y="2979953"/>
                  </a:lnTo>
                  <a:lnTo>
                    <a:pt x="226060" y="2984322"/>
                  </a:lnTo>
                  <a:lnTo>
                    <a:pt x="165608" y="2987471"/>
                  </a:lnTo>
                  <a:lnTo>
                    <a:pt x="104889" y="2989364"/>
                  </a:lnTo>
                  <a:lnTo>
                    <a:pt x="43815" y="2989999"/>
                  </a:lnTo>
                  <a:lnTo>
                    <a:pt x="43815" y="105791"/>
                  </a:lnTo>
                  <a:lnTo>
                    <a:pt x="2082165" y="2145284"/>
                  </a:lnTo>
                  <a:lnTo>
                    <a:pt x="2082165" y="2083282"/>
                  </a:lnTo>
                  <a:lnTo>
                    <a:pt x="105791" y="105791"/>
                  </a:lnTo>
                  <a:lnTo>
                    <a:pt x="0" y="0"/>
                  </a:lnTo>
                  <a:lnTo>
                    <a:pt x="0" y="3033852"/>
                  </a:lnTo>
                  <a:lnTo>
                    <a:pt x="43815" y="3033852"/>
                  </a:lnTo>
                  <a:lnTo>
                    <a:pt x="102997" y="3033280"/>
                  </a:lnTo>
                  <a:lnTo>
                    <a:pt x="161912" y="3031540"/>
                  </a:lnTo>
                  <a:lnTo>
                    <a:pt x="220713" y="3028632"/>
                  </a:lnTo>
                  <a:lnTo>
                    <a:pt x="279400" y="3024581"/>
                  </a:lnTo>
                  <a:lnTo>
                    <a:pt x="337693" y="3019374"/>
                  </a:lnTo>
                  <a:lnTo>
                    <a:pt x="395859" y="3013011"/>
                  </a:lnTo>
                  <a:lnTo>
                    <a:pt x="453898" y="3005493"/>
                  </a:lnTo>
                  <a:lnTo>
                    <a:pt x="511556" y="2996831"/>
                  </a:lnTo>
                  <a:lnTo>
                    <a:pt x="551561" y="2989999"/>
                  </a:lnTo>
                  <a:lnTo>
                    <a:pt x="626237" y="2976054"/>
                  </a:lnTo>
                  <a:lnTo>
                    <a:pt x="683133" y="2963951"/>
                  </a:lnTo>
                  <a:lnTo>
                    <a:pt x="739902" y="2950705"/>
                  </a:lnTo>
                  <a:lnTo>
                    <a:pt x="796290" y="2936316"/>
                  </a:lnTo>
                  <a:lnTo>
                    <a:pt x="852424" y="2920784"/>
                  </a:lnTo>
                  <a:lnTo>
                    <a:pt x="908304" y="2904109"/>
                  </a:lnTo>
                  <a:lnTo>
                    <a:pt x="963803" y="2886303"/>
                  </a:lnTo>
                  <a:lnTo>
                    <a:pt x="1019175" y="2867368"/>
                  </a:lnTo>
                  <a:lnTo>
                    <a:pt x="1074039" y="2847289"/>
                  </a:lnTo>
                  <a:lnTo>
                    <a:pt x="1128649" y="2826080"/>
                  </a:lnTo>
                  <a:lnTo>
                    <a:pt x="1183005" y="2803741"/>
                  </a:lnTo>
                  <a:lnTo>
                    <a:pt x="1237742" y="2779928"/>
                  </a:lnTo>
                  <a:lnTo>
                    <a:pt x="1291844" y="2755061"/>
                  </a:lnTo>
                  <a:lnTo>
                    <a:pt x="1345311" y="2729153"/>
                  </a:lnTo>
                  <a:lnTo>
                    <a:pt x="1398270" y="2702191"/>
                  </a:lnTo>
                  <a:lnTo>
                    <a:pt x="1450594" y="2674201"/>
                  </a:lnTo>
                  <a:lnTo>
                    <a:pt x="1502156" y="2645168"/>
                  </a:lnTo>
                  <a:lnTo>
                    <a:pt x="1553210" y="2615120"/>
                  </a:lnTo>
                  <a:lnTo>
                    <a:pt x="1603629" y="2584043"/>
                  </a:lnTo>
                  <a:lnTo>
                    <a:pt x="1653286" y="2551950"/>
                  </a:lnTo>
                  <a:lnTo>
                    <a:pt x="1702435" y="2518854"/>
                  </a:lnTo>
                  <a:lnTo>
                    <a:pt x="1750822" y="2484742"/>
                  </a:lnTo>
                  <a:lnTo>
                    <a:pt x="1798574" y="2449626"/>
                  </a:lnTo>
                  <a:lnTo>
                    <a:pt x="1845564" y="2413520"/>
                  </a:lnTo>
                  <a:lnTo>
                    <a:pt x="1891919" y="2376424"/>
                  </a:lnTo>
                  <a:lnTo>
                    <a:pt x="1937639" y="2338324"/>
                  </a:lnTo>
                  <a:lnTo>
                    <a:pt x="1982597" y="2299335"/>
                  </a:lnTo>
                  <a:lnTo>
                    <a:pt x="2026793" y="2259203"/>
                  </a:lnTo>
                  <a:lnTo>
                    <a:pt x="2070354" y="2218182"/>
                  </a:lnTo>
                  <a:lnTo>
                    <a:pt x="2113153" y="2176272"/>
                  </a:lnTo>
                  <a:lnTo>
                    <a:pt x="2144141" y="21452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66159" y="1237487"/>
              <a:ext cx="2958084" cy="209092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544824" y="1205483"/>
              <a:ext cx="3032760" cy="2145665"/>
            </a:xfrm>
            <a:custGeom>
              <a:avLst/>
              <a:gdLst/>
              <a:ahLst/>
              <a:cxnLst/>
              <a:rect l="l" t="t" r="r" b="b"/>
              <a:pathLst>
                <a:path w="3032759" h="2145665">
                  <a:moveTo>
                    <a:pt x="3032379" y="2145665"/>
                  </a:moveTo>
                  <a:lnTo>
                    <a:pt x="2988564" y="2101850"/>
                  </a:lnTo>
                  <a:lnTo>
                    <a:pt x="2926588" y="2039835"/>
                  </a:lnTo>
                  <a:lnTo>
                    <a:pt x="2926588" y="2101850"/>
                  </a:lnTo>
                  <a:lnTo>
                    <a:pt x="43815" y="2101850"/>
                  </a:lnTo>
                  <a:lnTo>
                    <a:pt x="44450" y="2040636"/>
                  </a:lnTo>
                  <a:lnTo>
                    <a:pt x="46355" y="1979930"/>
                  </a:lnTo>
                  <a:lnTo>
                    <a:pt x="49530" y="1919351"/>
                  </a:lnTo>
                  <a:lnTo>
                    <a:pt x="53848" y="1859280"/>
                  </a:lnTo>
                  <a:lnTo>
                    <a:pt x="59436" y="1799463"/>
                  </a:lnTo>
                  <a:lnTo>
                    <a:pt x="66294" y="1740027"/>
                  </a:lnTo>
                  <a:lnTo>
                    <a:pt x="74295" y="1680845"/>
                  </a:lnTo>
                  <a:lnTo>
                    <a:pt x="83439" y="1622171"/>
                  </a:lnTo>
                  <a:lnTo>
                    <a:pt x="93853" y="1563878"/>
                  </a:lnTo>
                  <a:lnTo>
                    <a:pt x="105410" y="1505966"/>
                  </a:lnTo>
                  <a:lnTo>
                    <a:pt x="118110" y="1448562"/>
                  </a:lnTo>
                  <a:lnTo>
                    <a:pt x="131826" y="1391539"/>
                  </a:lnTo>
                  <a:lnTo>
                    <a:pt x="146812" y="1334897"/>
                  </a:lnTo>
                  <a:lnTo>
                    <a:pt x="162814" y="1278890"/>
                  </a:lnTo>
                  <a:lnTo>
                    <a:pt x="179959" y="1223137"/>
                  </a:lnTo>
                  <a:lnTo>
                    <a:pt x="198247" y="1168019"/>
                  </a:lnTo>
                  <a:lnTo>
                    <a:pt x="217551" y="1113409"/>
                  </a:lnTo>
                  <a:lnTo>
                    <a:pt x="237871" y="1059180"/>
                  </a:lnTo>
                  <a:lnTo>
                    <a:pt x="259334" y="1005586"/>
                  </a:lnTo>
                  <a:lnTo>
                    <a:pt x="281686" y="952500"/>
                  </a:lnTo>
                  <a:lnTo>
                    <a:pt x="305181" y="899922"/>
                  </a:lnTo>
                  <a:lnTo>
                    <a:pt x="329692" y="847979"/>
                  </a:lnTo>
                  <a:lnTo>
                    <a:pt x="355092" y="796544"/>
                  </a:lnTo>
                  <a:lnTo>
                    <a:pt x="381635" y="745744"/>
                  </a:lnTo>
                  <a:lnTo>
                    <a:pt x="409067" y="695452"/>
                  </a:lnTo>
                  <a:lnTo>
                    <a:pt x="437388" y="645795"/>
                  </a:lnTo>
                  <a:lnTo>
                    <a:pt x="466725" y="596900"/>
                  </a:lnTo>
                  <a:lnTo>
                    <a:pt x="496951" y="548513"/>
                  </a:lnTo>
                  <a:lnTo>
                    <a:pt x="528193" y="500761"/>
                  </a:lnTo>
                  <a:lnTo>
                    <a:pt x="560324" y="453771"/>
                  </a:lnTo>
                  <a:lnTo>
                    <a:pt x="593344" y="407289"/>
                  </a:lnTo>
                  <a:lnTo>
                    <a:pt x="627253" y="361696"/>
                  </a:lnTo>
                  <a:lnTo>
                    <a:pt x="661924" y="316611"/>
                  </a:lnTo>
                  <a:lnTo>
                    <a:pt x="697611" y="272415"/>
                  </a:lnTo>
                  <a:lnTo>
                    <a:pt x="734060" y="228727"/>
                  </a:lnTo>
                  <a:lnTo>
                    <a:pt x="771398" y="185928"/>
                  </a:lnTo>
                  <a:lnTo>
                    <a:pt x="809498" y="143891"/>
                  </a:lnTo>
                  <a:lnTo>
                    <a:pt x="848360" y="102616"/>
                  </a:lnTo>
                  <a:lnTo>
                    <a:pt x="888111" y="61976"/>
                  </a:lnTo>
                  <a:lnTo>
                    <a:pt x="2926588" y="2101850"/>
                  </a:lnTo>
                  <a:lnTo>
                    <a:pt x="2926588" y="2039835"/>
                  </a:lnTo>
                  <a:lnTo>
                    <a:pt x="950087" y="61976"/>
                  </a:lnTo>
                  <a:lnTo>
                    <a:pt x="888111" y="0"/>
                  </a:lnTo>
                  <a:lnTo>
                    <a:pt x="815213" y="73787"/>
                  </a:lnTo>
                  <a:lnTo>
                    <a:pt x="774192" y="117348"/>
                  </a:lnTo>
                  <a:lnTo>
                    <a:pt x="734187" y="161671"/>
                  </a:lnTo>
                  <a:lnTo>
                    <a:pt x="695198" y="206629"/>
                  </a:lnTo>
                  <a:lnTo>
                    <a:pt x="657098" y="252349"/>
                  </a:lnTo>
                  <a:lnTo>
                    <a:pt x="620014" y="298704"/>
                  </a:lnTo>
                  <a:lnTo>
                    <a:pt x="583946" y="345821"/>
                  </a:lnTo>
                  <a:lnTo>
                    <a:pt x="548894" y="393573"/>
                  </a:lnTo>
                  <a:lnTo>
                    <a:pt x="514731" y="442087"/>
                  </a:lnTo>
                  <a:lnTo>
                    <a:pt x="481711" y="491109"/>
                  </a:lnTo>
                  <a:lnTo>
                    <a:pt x="449580" y="540893"/>
                  </a:lnTo>
                  <a:lnTo>
                    <a:pt x="418592" y="591312"/>
                  </a:lnTo>
                  <a:lnTo>
                    <a:pt x="388493" y="642366"/>
                  </a:lnTo>
                  <a:lnTo>
                    <a:pt x="359537" y="694055"/>
                  </a:lnTo>
                  <a:lnTo>
                    <a:pt x="331470" y="746379"/>
                  </a:lnTo>
                  <a:lnTo>
                    <a:pt x="304546" y="799338"/>
                  </a:lnTo>
                  <a:lnTo>
                    <a:pt x="278638" y="852932"/>
                  </a:lnTo>
                  <a:lnTo>
                    <a:pt x="253873" y="907161"/>
                  </a:lnTo>
                  <a:lnTo>
                    <a:pt x="229997" y="961898"/>
                  </a:lnTo>
                  <a:lnTo>
                    <a:pt x="207645" y="1016254"/>
                  </a:lnTo>
                  <a:lnTo>
                    <a:pt x="186436" y="1070864"/>
                  </a:lnTo>
                  <a:lnTo>
                    <a:pt x="166370" y="1125855"/>
                  </a:lnTo>
                  <a:lnTo>
                    <a:pt x="147447" y="1181100"/>
                  </a:lnTo>
                  <a:lnTo>
                    <a:pt x="129667" y="1236726"/>
                  </a:lnTo>
                  <a:lnTo>
                    <a:pt x="113030" y="1292606"/>
                  </a:lnTo>
                  <a:lnTo>
                    <a:pt x="97536" y="1348740"/>
                  </a:lnTo>
                  <a:lnTo>
                    <a:pt x="83058" y="1405255"/>
                  </a:lnTo>
                  <a:lnTo>
                    <a:pt x="69850" y="1462024"/>
                  </a:lnTo>
                  <a:lnTo>
                    <a:pt x="57785" y="1519047"/>
                  </a:lnTo>
                  <a:lnTo>
                    <a:pt x="46863" y="1576197"/>
                  </a:lnTo>
                  <a:lnTo>
                    <a:pt x="36957" y="1633728"/>
                  </a:lnTo>
                  <a:lnTo>
                    <a:pt x="28321" y="1691513"/>
                  </a:lnTo>
                  <a:lnTo>
                    <a:pt x="20828" y="1749552"/>
                  </a:lnTo>
                  <a:lnTo>
                    <a:pt x="14478" y="1807718"/>
                  </a:lnTo>
                  <a:lnTo>
                    <a:pt x="9271" y="1866138"/>
                  </a:lnTo>
                  <a:lnTo>
                    <a:pt x="5207" y="1924812"/>
                  </a:lnTo>
                  <a:lnTo>
                    <a:pt x="2286" y="1983613"/>
                  </a:lnTo>
                  <a:lnTo>
                    <a:pt x="635" y="2042668"/>
                  </a:lnTo>
                  <a:lnTo>
                    <a:pt x="0" y="2101850"/>
                  </a:lnTo>
                  <a:lnTo>
                    <a:pt x="0" y="2145665"/>
                  </a:lnTo>
                  <a:lnTo>
                    <a:pt x="3032379" y="21456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66159" y="3284220"/>
              <a:ext cx="2958084" cy="209245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544823" y="3262883"/>
              <a:ext cx="3032760" cy="2144395"/>
            </a:xfrm>
            <a:custGeom>
              <a:avLst/>
              <a:gdLst/>
              <a:ahLst/>
              <a:cxnLst/>
              <a:rect l="l" t="t" r="r" b="b"/>
              <a:pathLst>
                <a:path w="3032759" h="2144395">
                  <a:moveTo>
                    <a:pt x="3032379" y="0"/>
                  </a:moveTo>
                  <a:lnTo>
                    <a:pt x="0" y="0"/>
                  </a:lnTo>
                  <a:lnTo>
                    <a:pt x="0" y="43814"/>
                  </a:lnTo>
                  <a:lnTo>
                    <a:pt x="635" y="102996"/>
                  </a:lnTo>
                  <a:lnTo>
                    <a:pt x="2286" y="161925"/>
                  </a:lnTo>
                  <a:lnTo>
                    <a:pt x="5206" y="220725"/>
                  </a:lnTo>
                  <a:lnTo>
                    <a:pt x="9271" y="279400"/>
                  </a:lnTo>
                  <a:lnTo>
                    <a:pt x="14477" y="337692"/>
                  </a:lnTo>
                  <a:lnTo>
                    <a:pt x="20827" y="395858"/>
                  </a:lnTo>
                  <a:lnTo>
                    <a:pt x="28321" y="453897"/>
                  </a:lnTo>
                  <a:lnTo>
                    <a:pt x="36956" y="511555"/>
                  </a:lnTo>
                  <a:lnTo>
                    <a:pt x="46862" y="568959"/>
                  </a:lnTo>
                  <a:lnTo>
                    <a:pt x="57785" y="626236"/>
                  </a:lnTo>
                  <a:lnTo>
                    <a:pt x="69850" y="683132"/>
                  </a:lnTo>
                  <a:lnTo>
                    <a:pt x="83058" y="739901"/>
                  </a:lnTo>
                  <a:lnTo>
                    <a:pt x="97536" y="796289"/>
                  </a:lnTo>
                  <a:lnTo>
                    <a:pt x="113029" y="852423"/>
                  </a:lnTo>
                  <a:lnTo>
                    <a:pt x="129666" y="908303"/>
                  </a:lnTo>
                  <a:lnTo>
                    <a:pt x="147447" y="963802"/>
                  </a:lnTo>
                  <a:lnTo>
                    <a:pt x="166370" y="1019174"/>
                  </a:lnTo>
                  <a:lnTo>
                    <a:pt x="186436" y="1074039"/>
                  </a:lnTo>
                  <a:lnTo>
                    <a:pt x="207645" y="1128648"/>
                  </a:lnTo>
                  <a:lnTo>
                    <a:pt x="229997" y="1183004"/>
                  </a:lnTo>
                  <a:lnTo>
                    <a:pt x="253873" y="1237741"/>
                  </a:lnTo>
                  <a:lnTo>
                    <a:pt x="278638" y="1291843"/>
                  </a:lnTo>
                  <a:lnTo>
                    <a:pt x="304546" y="1345310"/>
                  </a:lnTo>
                  <a:lnTo>
                    <a:pt x="331470" y="1398270"/>
                  </a:lnTo>
                  <a:lnTo>
                    <a:pt x="359537" y="1450593"/>
                  </a:lnTo>
                  <a:lnTo>
                    <a:pt x="388492" y="1502155"/>
                  </a:lnTo>
                  <a:lnTo>
                    <a:pt x="418464" y="1553209"/>
                  </a:lnTo>
                  <a:lnTo>
                    <a:pt x="449579" y="1603628"/>
                  </a:lnTo>
                  <a:lnTo>
                    <a:pt x="481711" y="1653285"/>
                  </a:lnTo>
                  <a:lnTo>
                    <a:pt x="514730" y="1702434"/>
                  </a:lnTo>
                  <a:lnTo>
                    <a:pt x="548893" y="1750821"/>
                  </a:lnTo>
                  <a:lnTo>
                    <a:pt x="583946" y="1798573"/>
                  </a:lnTo>
                  <a:lnTo>
                    <a:pt x="620013" y="1845564"/>
                  </a:lnTo>
                  <a:lnTo>
                    <a:pt x="657098" y="1891918"/>
                  </a:lnTo>
                  <a:lnTo>
                    <a:pt x="695198" y="1937639"/>
                  </a:lnTo>
                  <a:lnTo>
                    <a:pt x="734187" y="1982596"/>
                  </a:lnTo>
                  <a:lnTo>
                    <a:pt x="774191" y="2026792"/>
                  </a:lnTo>
                  <a:lnTo>
                    <a:pt x="815213" y="2070353"/>
                  </a:lnTo>
                  <a:lnTo>
                    <a:pt x="857123" y="2113153"/>
                  </a:lnTo>
                  <a:lnTo>
                    <a:pt x="888111" y="2144141"/>
                  </a:lnTo>
                  <a:lnTo>
                    <a:pt x="950087" y="2082164"/>
                  </a:lnTo>
                  <a:lnTo>
                    <a:pt x="888111" y="2082164"/>
                  </a:lnTo>
                  <a:lnTo>
                    <a:pt x="848360" y="2041652"/>
                  </a:lnTo>
                  <a:lnTo>
                    <a:pt x="809498" y="2000377"/>
                  </a:lnTo>
                  <a:lnTo>
                    <a:pt x="771398" y="1958339"/>
                  </a:lnTo>
                  <a:lnTo>
                    <a:pt x="734060" y="1915540"/>
                  </a:lnTo>
                  <a:lnTo>
                    <a:pt x="697611" y="1871979"/>
                  </a:lnTo>
                  <a:lnTo>
                    <a:pt x="661924" y="1827783"/>
                  </a:lnTo>
                  <a:lnTo>
                    <a:pt x="627252" y="1782826"/>
                  </a:lnTo>
                  <a:lnTo>
                    <a:pt x="593343" y="1737105"/>
                  </a:lnTo>
                  <a:lnTo>
                    <a:pt x="560324" y="1690751"/>
                  </a:lnTo>
                  <a:lnTo>
                    <a:pt x="528192" y="1643760"/>
                  </a:lnTo>
                  <a:lnTo>
                    <a:pt x="496950" y="1596008"/>
                  </a:lnTo>
                  <a:lnTo>
                    <a:pt x="466725" y="1547748"/>
                  </a:lnTo>
                  <a:lnTo>
                    <a:pt x="437388" y="1498727"/>
                  </a:lnTo>
                  <a:lnTo>
                    <a:pt x="409066" y="1449196"/>
                  </a:lnTo>
                  <a:lnTo>
                    <a:pt x="381635" y="1399032"/>
                  </a:lnTo>
                  <a:lnTo>
                    <a:pt x="355091" y="1348232"/>
                  </a:lnTo>
                  <a:lnTo>
                    <a:pt x="329691" y="1296796"/>
                  </a:lnTo>
                  <a:lnTo>
                    <a:pt x="305180" y="1244853"/>
                  </a:lnTo>
                  <a:lnTo>
                    <a:pt x="281686" y="1192402"/>
                  </a:lnTo>
                  <a:lnTo>
                    <a:pt x="259334" y="1139316"/>
                  </a:lnTo>
                  <a:lnTo>
                    <a:pt x="237871" y="1085722"/>
                  </a:lnTo>
                  <a:lnTo>
                    <a:pt x="217550" y="1031620"/>
                  </a:lnTo>
                  <a:lnTo>
                    <a:pt x="198247" y="977010"/>
                  </a:lnTo>
                  <a:lnTo>
                    <a:pt x="179959" y="921892"/>
                  </a:lnTo>
                  <a:lnTo>
                    <a:pt x="162813" y="866266"/>
                  </a:lnTo>
                  <a:lnTo>
                    <a:pt x="146812" y="810132"/>
                  </a:lnTo>
                  <a:lnTo>
                    <a:pt x="131825" y="753617"/>
                  </a:lnTo>
                  <a:lnTo>
                    <a:pt x="118110" y="696594"/>
                  </a:lnTo>
                  <a:lnTo>
                    <a:pt x="105410" y="639190"/>
                  </a:lnTo>
                  <a:lnTo>
                    <a:pt x="93852" y="581405"/>
                  </a:lnTo>
                  <a:lnTo>
                    <a:pt x="83438" y="523113"/>
                  </a:lnTo>
                  <a:lnTo>
                    <a:pt x="74295" y="464438"/>
                  </a:lnTo>
                  <a:lnTo>
                    <a:pt x="66293" y="405383"/>
                  </a:lnTo>
                  <a:lnTo>
                    <a:pt x="59436" y="345947"/>
                  </a:lnTo>
                  <a:lnTo>
                    <a:pt x="53848" y="286257"/>
                  </a:lnTo>
                  <a:lnTo>
                    <a:pt x="49529" y="226060"/>
                  </a:lnTo>
                  <a:lnTo>
                    <a:pt x="46354" y="165607"/>
                  </a:lnTo>
                  <a:lnTo>
                    <a:pt x="44450" y="104901"/>
                  </a:lnTo>
                  <a:lnTo>
                    <a:pt x="43814" y="43814"/>
                  </a:lnTo>
                  <a:lnTo>
                    <a:pt x="2988564" y="43814"/>
                  </a:lnTo>
                  <a:lnTo>
                    <a:pt x="30323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78452" y="3230880"/>
              <a:ext cx="2154936" cy="295808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370832" y="3200399"/>
              <a:ext cx="2144395" cy="3034030"/>
            </a:xfrm>
            <a:custGeom>
              <a:avLst/>
              <a:gdLst/>
              <a:ahLst/>
              <a:cxnLst/>
              <a:rect l="l" t="t" r="r" b="b"/>
              <a:pathLst>
                <a:path w="2144395" h="3034029">
                  <a:moveTo>
                    <a:pt x="2144141" y="0"/>
                  </a:moveTo>
                  <a:lnTo>
                    <a:pt x="0" y="2145284"/>
                  </a:lnTo>
                  <a:lnTo>
                    <a:pt x="30988" y="2176272"/>
                  </a:lnTo>
                  <a:lnTo>
                    <a:pt x="73787" y="2218182"/>
                  </a:lnTo>
                  <a:lnTo>
                    <a:pt x="117348" y="2259203"/>
                  </a:lnTo>
                  <a:lnTo>
                    <a:pt x="161544" y="2299335"/>
                  </a:lnTo>
                  <a:lnTo>
                    <a:pt x="206502" y="2338324"/>
                  </a:lnTo>
                  <a:lnTo>
                    <a:pt x="252222" y="2376424"/>
                  </a:lnTo>
                  <a:lnTo>
                    <a:pt x="298577" y="2413520"/>
                  </a:lnTo>
                  <a:lnTo>
                    <a:pt x="345567" y="2449626"/>
                  </a:lnTo>
                  <a:lnTo>
                    <a:pt x="393319" y="2484742"/>
                  </a:lnTo>
                  <a:lnTo>
                    <a:pt x="441706" y="2518854"/>
                  </a:lnTo>
                  <a:lnTo>
                    <a:pt x="490855" y="2551950"/>
                  </a:lnTo>
                  <a:lnTo>
                    <a:pt x="540512" y="2584043"/>
                  </a:lnTo>
                  <a:lnTo>
                    <a:pt x="590931" y="2615120"/>
                  </a:lnTo>
                  <a:lnTo>
                    <a:pt x="641985" y="2645168"/>
                  </a:lnTo>
                  <a:lnTo>
                    <a:pt x="693547" y="2674201"/>
                  </a:lnTo>
                  <a:lnTo>
                    <a:pt x="745871" y="2702191"/>
                  </a:lnTo>
                  <a:lnTo>
                    <a:pt x="798830" y="2729153"/>
                  </a:lnTo>
                  <a:lnTo>
                    <a:pt x="852297" y="2755061"/>
                  </a:lnTo>
                  <a:lnTo>
                    <a:pt x="906399" y="2779928"/>
                  </a:lnTo>
                  <a:lnTo>
                    <a:pt x="961136" y="2803741"/>
                  </a:lnTo>
                  <a:lnTo>
                    <a:pt x="1015492" y="2826080"/>
                  </a:lnTo>
                  <a:lnTo>
                    <a:pt x="1070102" y="2847289"/>
                  </a:lnTo>
                  <a:lnTo>
                    <a:pt x="1125093" y="2867368"/>
                  </a:lnTo>
                  <a:lnTo>
                    <a:pt x="1180338" y="2886303"/>
                  </a:lnTo>
                  <a:lnTo>
                    <a:pt x="1235837" y="2904109"/>
                  </a:lnTo>
                  <a:lnTo>
                    <a:pt x="1291717" y="2920784"/>
                  </a:lnTo>
                  <a:lnTo>
                    <a:pt x="1347851" y="2936316"/>
                  </a:lnTo>
                  <a:lnTo>
                    <a:pt x="1404239" y="2950705"/>
                  </a:lnTo>
                  <a:lnTo>
                    <a:pt x="1461008" y="2963951"/>
                  </a:lnTo>
                  <a:lnTo>
                    <a:pt x="1517904" y="2976054"/>
                  </a:lnTo>
                  <a:lnTo>
                    <a:pt x="1575181" y="2987014"/>
                  </a:lnTo>
                  <a:lnTo>
                    <a:pt x="1632585" y="2996831"/>
                  </a:lnTo>
                  <a:lnTo>
                    <a:pt x="1690370" y="3005493"/>
                  </a:lnTo>
                  <a:lnTo>
                    <a:pt x="1748282" y="3013011"/>
                  </a:lnTo>
                  <a:lnTo>
                    <a:pt x="1806448" y="3019374"/>
                  </a:lnTo>
                  <a:lnTo>
                    <a:pt x="1864741" y="3024581"/>
                  </a:lnTo>
                  <a:lnTo>
                    <a:pt x="1923415" y="3028632"/>
                  </a:lnTo>
                  <a:lnTo>
                    <a:pt x="1982216" y="3031540"/>
                  </a:lnTo>
                  <a:lnTo>
                    <a:pt x="2041144" y="3033280"/>
                  </a:lnTo>
                  <a:lnTo>
                    <a:pt x="2100326" y="3033852"/>
                  </a:lnTo>
                  <a:lnTo>
                    <a:pt x="2144141" y="3033852"/>
                  </a:lnTo>
                  <a:lnTo>
                    <a:pt x="2144141" y="2989999"/>
                  </a:lnTo>
                  <a:lnTo>
                    <a:pt x="2144141" y="105829"/>
                  </a:lnTo>
                  <a:lnTo>
                    <a:pt x="2100326" y="105829"/>
                  </a:lnTo>
                  <a:lnTo>
                    <a:pt x="2100326" y="2989999"/>
                  </a:lnTo>
                  <a:lnTo>
                    <a:pt x="2039239" y="2989364"/>
                  </a:lnTo>
                  <a:lnTo>
                    <a:pt x="1978533" y="2987471"/>
                  </a:lnTo>
                  <a:lnTo>
                    <a:pt x="1918081" y="2984322"/>
                  </a:lnTo>
                  <a:lnTo>
                    <a:pt x="1857883" y="2979953"/>
                  </a:lnTo>
                  <a:lnTo>
                    <a:pt x="1798193" y="2974340"/>
                  </a:lnTo>
                  <a:lnTo>
                    <a:pt x="1738757" y="2967532"/>
                  </a:lnTo>
                  <a:lnTo>
                    <a:pt x="1679702" y="2959519"/>
                  </a:lnTo>
                  <a:lnTo>
                    <a:pt x="1621028" y="2950324"/>
                  </a:lnTo>
                  <a:lnTo>
                    <a:pt x="1562735" y="2939948"/>
                  </a:lnTo>
                  <a:lnTo>
                    <a:pt x="1504950" y="2928416"/>
                  </a:lnTo>
                  <a:lnTo>
                    <a:pt x="1447546" y="2915729"/>
                  </a:lnTo>
                  <a:lnTo>
                    <a:pt x="1390523" y="2901912"/>
                  </a:lnTo>
                  <a:lnTo>
                    <a:pt x="1334008" y="2886976"/>
                  </a:lnTo>
                  <a:lnTo>
                    <a:pt x="1277874" y="2870924"/>
                  </a:lnTo>
                  <a:lnTo>
                    <a:pt x="1222375" y="2853779"/>
                  </a:lnTo>
                  <a:lnTo>
                    <a:pt x="1167130" y="2835541"/>
                  </a:lnTo>
                  <a:lnTo>
                    <a:pt x="1112520" y="2816237"/>
                  </a:lnTo>
                  <a:lnTo>
                    <a:pt x="1058418" y="2795867"/>
                  </a:lnTo>
                  <a:lnTo>
                    <a:pt x="1004824" y="2774454"/>
                  </a:lnTo>
                  <a:lnTo>
                    <a:pt x="951738" y="2752001"/>
                  </a:lnTo>
                  <a:lnTo>
                    <a:pt x="899287" y="2728518"/>
                  </a:lnTo>
                  <a:lnTo>
                    <a:pt x="847344" y="2704033"/>
                  </a:lnTo>
                  <a:lnTo>
                    <a:pt x="795909" y="2678544"/>
                  </a:lnTo>
                  <a:lnTo>
                    <a:pt x="745109" y="2652077"/>
                  </a:lnTo>
                  <a:lnTo>
                    <a:pt x="694944" y="2624632"/>
                  </a:lnTo>
                  <a:lnTo>
                    <a:pt x="645414" y="2596235"/>
                  </a:lnTo>
                  <a:lnTo>
                    <a:pt x="596392" y="2566873"/>
                  </a:lnTo>
                  <a:lnTo>
                    <a:pt x="548132" y="2536596"/>
                  </a:lnTo>
                  <a:lnTo>
                    <a:pt x="500380" y="2505379"/>
                  </a:lnTo>
                  <a:lnTo>
                    <a:pt x="453390" y="2473261"/>
                  </a:lnTo>
                  <a:lnTo>
                    <a:pt x="407035" y="2440241"/>
                  </a:lnTo>
                  <a:lnTo>
                    <a:pt x="361442" y="2406332"/>
                  </a:lnTo>
                  <a:lnTo>
                    <a:pt x="316357" y="2371598"/>
                  </a:lnTo>
                  <a:lnTo>
                    <a:pt x="272161" y="2335911"/>
                  </a:lnTo>
                  <a:lnTo>
                    <a:pt x="228600" y="2299462"/>
                  </a:lnTo>
                  <a:lnTo>
                    <a:pt x="185801" y="2262124"/>
                  </a:lnTo>
                  <a:lnTo>
                    <a:pt x="143764" y="2224024"/>
                  </a:lnTo>
                  <a:lnTo>
                    <a:pt x="102489" y="2185035"/>
                  </a:lnTo>
                  <a:lnTo>
                    <a:pt x="61976" y="2145284"/>
                  </a:lnTo>
                  <a:lnTo>
                    <a:pt x="2100326" y="105791"/>
                  </a:lnTo>
                  <a:lnTo>
                    <a:pt x="2144141" y="105791"/>
                  </a:lnTo>
                  <a:lnTo>
                    <a:pt x="21441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75148" y="2226564"/>
              <a:ext cx="2208276" cy="220827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372100" y="2193035"/>
              <a:ext cx="2251075" cy="2247900"/>
            </a:xfrm>
            <a:custGeom>
              <a:avLst/>
              <a:gdLst/>
              <a:ahLst/>
              <a:cxnLst/>
              <a:rect l="l" t="t" r="r" b="b"/>
              <a:pathLst>
                <a:path w="2251075" h="2247900">
                  <a:moveTo>
                    <a:pt x="2250694" y="1123950"/>
                  </a:moveTo>
                  <a:lnTo>
                    <a:pt x="2249297" y="1079627"/>
                  </a:lnTo>
                  <a:lnTo>
                    <a:pt x="2245233" y="1020445"/>
                  </a:lnTo>
                  <a:lnTo>
                    <a:pt x="2238375" y="961263"/>
                  </a:lnTo>
                  <a:lnTo>
                    <a:pt x="2229104" y="916940"/>
                  </a:lnTo>
                  <a:lnTo>
                    <a:pt x="2217293" y="857758"/>
                  </a:lnTo>
                  <a:lnTo>
                    <a:pt x="2209038" y="823722"/>
                  </a:lnTo>
                  <a:lnTo>
                    <a:pt x="2209038" y="1123950"/>
                  </a:lnTo>
                  <a:lnTo>
                    <a:pt x="2207641" y="1183132"/>
                  </a:lnTo>
                  <a:lnTo>
                    <a:pt x="2203450" y="1242314"/>
                  </a:lnTo>
                  <a:lnTo>
                    <a:pt x="2196465" y="1301369"/>
                  </a:lnTo>
                  <a:lnTo>
                    <a:pt x="2186940" y="1345819"/>
                  </a:lnTo>
                  <a:lnTo>
                    <a:pt x="2174875" y="1404874"/>
                  </a:lnTo>
                  <a:lnTo>
                    <a:pt x="2160270" y="1449324"/>
                  </a:lnTo>
                  <a:lnTo>
                    <a:pt x="2143252" y="1508506"/>
                  </a:lnTo>
                  <a:lnTo>
                    <a:pt x="2123821" y="1552829"/>
                  </a:lnTo>
                  <a:lnTo>
                    <a:pt x="2102104" y="1597152"/>
                  </a:lnTo>
                  <a:lnTo>
                    <a:pt x="2078228" y="1641602"/>
                  </a:lnTo>
                  <a:lnTo>
                    <a:pt x="2052066" y="1685925"/>
                  </a:lnTo>
                  <a:lnTo>
                    <a:pt x="2023872" y="1730248"/>
                  </a:lnTo>
                  <a:lnTo>
                    <a:pt x="1993646" y="1774698"/>
                  </a:lnTo>
                  <a:lnTo>
                    <a:pt x="1961515" y="1819021"/>
                  </a:lnTo>
                  <a:lnTo>
                    <a:pt x="1927479" y="1863344"/>
                  </a:lnTo>
                  <a:lnTo>
                    <a:pt x="1891538" y="1892935"/>
                  </a:lnTo>
                  <a:lnTo>
                    <a:pt x="1853946" y="1937385"/>
                  </a:lnTo>
                  <a:lnTo>
                    <a:pt x="1814576" y="1966849"/>
                  </a:lnTo>
                  <a:lnTo>
                    <a:pt x="1773682" y="1996440"/>
                  </a:lnTo>
                  <a:lnTo>
                    <a:pt x="1731264" y="2026031"/>
                  </a:lnTo>
                  <a:lnTo>
                    <a:pt x="1687195" y="2055622"/>
                  </a:lnTo>
                  <a:lnTo>
                    <a:pt x="1641856" y="2085213"/>
                  </a:lnTo>
                  <a:lnTo>
                    <a:pt x="1595120" y="2100072"/>
                  </a:lnTo>
                  <a:lnTo>
                    <a:pt x="1547114" y="2129536"/>
                  </a:lnTo>
                  <a:lnTo>
                    <a:pt x="1447546" y="2159127"/>
                  </a:lnTo>
                  <a:lnTo>
                    <a:pt x="1290320" y="2203577"/>
                  </a:lnTo>
                  <a:lnTo>
                    <a:pt x="1236091" y="2203577"/>
                  </a:lnTo>
                  <a:lnTo>
                    <a:pt x="1181100" y="2218309"/>
                  </a:lnTo>
                  <a:lnTo>
                    <a:pt x="1069594" y="2218309"/>
                  </a:lnTo>
                  <a:lnTo>
                    <a:pt x="1014476" y="2203577"/>
                  </a:lnTo>
                  <a:lnTo>
                    <a:pt x="960247" y="2203577"/>
                  </a:lnTo>
                  <a:lnTo>
                    <a:pt x="803021" y="2159127"/>
                  </a:lnTo>
                  <a:lnTo>
                    <a:pt x="703580" y="2129536"/>
                  </a:lnTo>
                  <a:lnTo>
                    <a:pt x="655574" y="2100072"/>
                  </a:lnTo>
                  <a:lnTo>
                    <a:pt x="608838" y="2085213"/>
                  </a:lnTo>
                  <a:lnTo>
                    <a:pt x="563372" y="2055622"/>
                  </a:lnTo>
                  <a:lnTo>
                    <a:pt x="519430" y="2026031"/>
                  </a:lnTo>
                  <a:lnTo>
                    <a:pt x="477012" y="1996440"/>
                  </a:lnTo>
                  <a:lnTo>
                    <a:pt x="435991" y="1966849"/>
                  </a:lnTo>
                  <a:lnTo>
                    <a:pt x="396748" y="1937385"/>
                  </a:lnTo>
                  <a:lnTo>
                    <a:pt x="359029" y="1892935"/>
                  </a:lnTo>
                  <a:lnTo>
                    <a:pt x="323215" y="1863344"/>
                  </a:lnTo>
                  <a:lnTo>
                    <a:pt x="289179" y="1819021"/>
                  </a:lnTo>
                  <a:lnTo>
                    <a:pt x="256921" y="1774698"/>
                  </a:lnTo>
                  <a:lnTo>
                    <a:pt x="226695" y="1730248"/>
                  </a:lnTo>
                  <a:lnTo>
                    <a:pt x="198501" y="1685925"/>
                  </a:lnTo>
                  <a:lnTo>
                    <a:pt x="172466" y="1641602"/>
                  </a:lnTo>
                  <a:lnTo>
                    <a:pt x="148463" y="1597152"/>
                  </a:lnTo>
                  <a:lnTo>
                    <a:pt x="126873" y="1552829"/>
                  </a:lnTo>
                  <a:lnTo>
                    <a:pt x="107442" y="1508506"/>
                  </a:lnTo>
                  <a:lnTo>
                    <a:pt x="90424" y="1449324"/>
                  </a:lnTo>
                  <a:lnTo>
                    <a:pt x="75819" y="1404874"/>
                  </a:lnTo>
                  <a:lnTo>
                    <a:pt x="63627" y="1345819"/>
                  </a:lnTo>
                  <a:lnTo>
                    <a:pt x="54102" y="1301369"/>
                  </a:lnTo>
                  <a:lnTo>
                    <a:pt x="47244" y="1242314"/>
                  </a:lnTo>
                  <a:lnTo>
                    <a:pt x="43053" y="1183132"/>
                  </a:lnTo>
                  <a:lnTo>
                    <a:pt x="41656" y="1123950"/>
                  </a:lnTo>
                  <a:lnTo>
                    <a:pt x="43053" y="1079627"/>
                  </a:lnTo>
                  <a:lnTo>
                    <a:pt x="47244" y="1020445"/>
                  </a:lnTo>
                  <a:lnTo>
                    <a:pt x="54102" y="961263"/>
                  </a:lnTo>
                  <a:lnTo>
                    <a:pt x="63627" y="916940"/>
                  </a:lnTo>
                  <a:lnTo>
                    <a:pt x="75819" y="857758"/>
                  </a:lnTo>
                  <a:lnTo>
                    <a:pt x="90424" y="813435"/>
                  </a:lnTo>
                  <a:lnTo>
                    <a:pt x="107442" y="754253"/>
                  </a:lnTo>
                  <a:lnTo>
                    <a:pt x="126873" y="709803"/>
                  </a:lnTo>
                  <a:lnTo>
                    <a:pt x="148463" y="665480"/>
                  </a:lnTo>
                  <a:lnTo>
                    <a:pt x="172466" y="606298"/>
                  </a:lnTo>
                  <a:lnTo>
                    <a:pt x="198501" y="561975"/>
                  </a:lnTo>
                  <a:lnTo>
                    <a:pt x="226695" y="517652"/>
                  </a:lnTo>
                  <a:lnTo>
                    <a:pt x="256921" y="488061"/>
                  </a:lnTo>
                  <a:lnTo>
                    <a:pt x="289179" y="443611"/>
                  </a:lnTo>
                  <a:lnTo>
                    <a:pt x="323215" y="399288"/>
                  </a:lnTo>
                  <a:lnTo>
                    <a:pt x="359029" y="369697"/>
                  </a:lnTo>
                  <a:lnTo>
                    <a:pt x="396748" y="325374"/>
                  </a:lnTo>
                  <a:lnTo>
                    <a:pt x="435991" y="295783"/>
                  </a:lnTo>
                  <a:lnTo>
                    <a:pt x="477012" y="266192"/>
                  </a:lnTo>
                  <a:lnTo>
                    <a:pt x="519430" y="236601"/>
                  </a:lnTo>
                  <a:lnTo>
                    <a:pt x="563372" y="207010"/>
                  </a:lnTo>
                  <a:lnTo>
                    <a:pt x="608838" y="177419"/>
                  </a:lnTo>
                  <a:lnTo>
                    <a:pt x="655574" y="147828"/>
                  </a:lnTo>
                  <a:lnTo>
                    <a:pt x="752729" y="118364"/>
                  </a:lnTo>
                  <a:lnTo>
                    <a:pt x="803021" y="88773"/>
                  </a:lnTo>
                  <a:lnTo>
                    <a:pt x="854456" y="73914"/>
                  </a:lnTo>
                  <a:lnTo>
                    <a:pt x="906907" y="73914"/>
                  </a:lnTo>
                  <a:lnTo>
                    <a:pt x="960247" y="59182"/>
                  </a:lnTo>
                  <a:lnTo>
                    <a:pt x="1014476" y="59182"/>
                  </a:lnTo>
                  <a:lnTo>
                    <a:pt x="1069594" y="44323"/>
                  </a:lnTo>
                  <a:lnTo>
                    <a:pt x="1181100" y="44323"/>
                  </a:lnTo>
                  <a:lnTo>
                    <a:pt x="1236091" y="59182"/>
                  </a:lnTo>
                  <a:lnTo>
                    <a:pt x="1290320" y="59182"/>
                  </a:lnTo>
                  <a:lnTo>
                    <a:pt x="1343660" y="73914"/>
                  </a:lnTo>
                  <a:lnTo>
                    <a:pt x="1396111" y="73914"/>
                  </a:lnTo>
                  <a:lnTo>
                    <a:pt x="1447546" y="88773"/>
                  </a:lnTo>
                  <a:lnTo>
                    <a:pt x="1497965" y="118364"/>
                  </a:lnTo>
                  <a:lnTo>
                    <a:pt x="1595120" y="147828"/>
                  </a:lnTo>
                  <a:lnTo>
                    <a:pt x="1641856" y="177419"/>
                  </a:lnTo>
                  <a:lnTo>
                    <a:pt x="1687195" y="207010"/>
                  </a:lnTo>
                  <a:lnTo>
                    <a:pt x="1731264" y="236601"/>
                  </a:lnTo>
                  <a:lnTo>
                    <a:pt x="1773682" y="266192"/>
                  </a:lnTo>
                  <a:lnTo>
                    <a:pt x="1814576" y="295783"/>
                  </a:lnTo>
                  <a:lnTo>
                    <a:pt x="1853946" y="325374"/>
                  </a:lnTo>
                  <a:lnTo>
                    <a:pt x="1891538" y="369697"/>
                  </a:lnTo>
                  <a:lnTo>
                    <a:pt x="1927479" y="399288"/>
                  </a:lnTo>
                  <a:lnTo>
                    <a:pt x="1961515" y="443611"/>
                  </a:lnTo>
                  <a:lnTo>
                    <a:pt x="1993646" y="488061"/>
                  </a:lnTo>
                  <a:lnTo>
                    <a:pt x="2023872" y="517652"/>
                  </a:lnTo>
                  <a:lnTo>
                    <a:pt x="2052066" y="561975"/>
                  </a:lnTo>
                  <a:lnTo>
                    <a:pt x="2078228" y="606298"/>
                  </a:lnTo>
                  <a:lnTo>
                    <a:pt x="2102104" y="665480"/>
                  </a:lnTo>
                  <a:lnTo>
                    <a:pt x="2123821" y="709803"/>
                  </a:lnTo>
                  <a:lnTo>
                    <a:pt x="2143252" y="754253"/>
                  </a:lnTo>
                  <a:lnTo>
                    <a:pt x="2160270" y="813435"/>
                  </a:lnTo>
                  <a:lnTo>
                    <a:pt x="2174875" y="857758"/>
                  </a:lnTo>
                  <a:lnTo>
                    <a:pt x="2186940" y="916940"/>
                  </a:lnTo>
                  <a:lnTo>
                    <a:pt x="2196465" y="961263"/>
                  </a:lnTo>
                  <a:lnTo>
                    <a:pt x="2203450" y="1020445"/>
                  </a:lnTo>
                  <a:lnTo>
                    <a:pt x="2207641" y="1079627"/>
                  </a:lnTo>
                  <a:lnTo>
                    <a:pt x="2209038" y="1123950"/>
                  </a:lnTo>
                  <a:lnTo>
                    <a:pt x="2209038" y="823722"/>
                  </a:lnTo>
                  <a:lnTo>
                    <a:pt x="2202942" y="798576"/>
                  </a:lnTo>
                  <a:lnTo>
                    <a:pt x="2186178" y="754253"/>
                  </a:lnTo>
                  <a:lnTo>
                    <a:pt x="2167255" y="709803"/>
                  </a:lnTo>
                  <a:lnTo>
                    <a:pt x="2145919" y="650748"/>
                  </a:lnTo>
                  <a:lnTo>
                    <a:pt x="2122424" y="606298"/>
                  </a:lnTo>
                  <a:lnTo>
                    <a:pt x="2096770" y="561975"/>
                  </a:lnTo>
                  <a:lnTo>
                    <a:pt x="2069084" y="517652"/>
                  </a:lnTo>
                  <a:lnTo>
                    <a:pt x="2039366" y="473202"/>
                  </a:lnTo>
                  <a:lnTo>
                    <a:pt x="2007743" y="428879"/>
                  </a:lnTo>
                  <a:lnTo>
                    <a:pt x="1974342" y="399288"/>
                  </a:lnTo>
                  <a:lnTo>
                    <a:pt x="1939036" y="354965"/>
                  </a:lnTo>
                  <a:lnTo>
                    <a:pt x="1901952" y="310515"/>
                  </a:lnTo>
                  <a:lnTo>
                    <a:pt x="1863217" y="280924"/>
                  </a:lnTo>
                  <a:lnTo>
                    <a:pt x="1822831" y="251460"/>
                  </a:lnTo>
                  <a:lnTo>
                    <a:pt x="1781048" y="221869"/>
                  </a:lnTo>
                  <a:lnTo>
                    <a:pt x="1737614" y="192278"/>
                  </a:lnTo>
                  <a:lnTo>
                    <a:pt x="1692910" y="162687"/>
                  </a:lnTo>
                  <a:lnTo>
                    <a:pt x="1646682" y="133096"/>
                  </a:lnTo>
                  <a:lnTo>
                    <a:pt x="1599311" y="103505"/>
                  </a:lnTo>
                  <a:lnTo>
                    <a:pt x="1449959" y="59182"/>
                  </a:lnTo>
                  <a:lnTo>
                    <a:pt x="1398016" y="44323"/>
                  </a:lnTo>
                  <a:lnTo>
                    <a:pt x="1291336" y="14732"/>
                  </a:lnTo>
                  <a:lnTo>
                    <a:pt x="1236726" y="14732"/>
                  </a:lnTo>
                  <a:lnTo>
                    <a:pt x="1181354" y="0"/>
                  </a:lnTo>
                  <a:lnTo>
                    <a:pt x="1069213" y="0"/>
                  </a:lnTo>
                  <a:lnTo>
                    <a:pt x="1013841" y="14732"/>
                  </a:lnTo>
                  <a:lnTo>
                    <a:pt x="959231" y="14732"/>
                  </a:lnTo>
                  <a:lnTo>
                    <a:pt x="800735" y="59182"/>
                  </a:lnTo>
                  <a:lnTo>
                    <a:pt x="651383" y="103505"/>
                  </a:lnTo>
                  <a:lnTo>
                    <a:pt x="603885" y="133096"/>
                  </a:lnTo>
                  <a:lnTo>
                    <a:pt x="557784" y="162687"/>
                  </a:lnTo>
                  <a:lnTo>
                    <a:pt x="512953" y="192278"/>
                  </a:lnTo>
                  <a:lnTo>
                    <a:pt x="469646" y="221869"/>
                  </a:lnTo>
                  <a:lnTo>
                    <a:pt x="427736" y="251460"/>
                  </a:lnTo>
                  <a:lnTo>
                    <a:pt x="387477" y="280924"/>
                  </a:lnTo>
                  <a:lnTo>
                    <a:pt x="348742" y="310515"/>
                  </a:lnTo>
                  <a:lnTo>
                    <a:pt x="311658" y="354965"/>
                  </a:lnTo>
                  <a:lnTo>
                    <a:pt x="276352" y="399288"/>
                  </a:lnTo>
                  <a:lnTo>
                    <a:pt x="242824" y="428879"/>
                  </a:lnTo>
                  <a:lnTo>
                    <a:pt x="211201" y="473202"/>
                  </a:lnTo>
                  <a:lnTo>
                    <a:pt x="181610" y="517652"/>
                  </a:lnTo>
                  <a:lnTo>
                    <a:pt x="153924" y="561975"/>
                  </a:lnTo>
                  <a:lnTo>
                    <a:pt x="128270" y="606298"/>
                  </a:lnTo>
                  <a:lnTo>
                    <a:pt x="104775" y="650748"/>
                  </a:lnTo>
                  <a:lnTo>
                    <a:pt x="83439" y="709803"/>
                  </a:lnTo>
                  <a:lnTo>
                    <a:pt x="64389" y="754253"/>
                  </a:lnTo>
                  <a:lnTo>
                    <a:pt x="47752" y="798576"/>
                  </a:lnTo>
                  <a:lnTo>
                    <a:pt x="33401" y="857758"/>
                  </a:lnTo>
                  <a:lnTo>
                    <a:pt x="21590" y="916940"/>
                  </a:lnTo>
                  <a:lnTo>
                    <a:pt x="12192" y="961263"/>
                  </a:lnTo>
                  <a:lnTo>
                    <a:pt x="5461" y="1020445"/>
                  </a:lnTo>
                  <a:lnTo>
                    <a:pt x="1397" y="1079627"/>
                  </a:lnTo>
                  <a:lnTo>
                    <a:pt x="0" y="1123950"/>
                  </a:lnTo>
                  <a:lnTo>
                    <a:pt x="1397" y="1183132"/>
                  </a:lnTo>
                  <a:lnTo>
                    <a:pt x="5461" y="1242314"/>
                  </a:lnTo>
                  <a:lnTo>
                    <a:pt x="12192" y="1301369"/>
                  </a:lnTo>
                  <a:lnTo>
                    <a:pt x="21590" y="1345819"/>
                  </a:lnTo>
                  <a:lnTo>
                    <a:pt x="33401" y="1404874"/>
                  </a:lnTo>
                  <a:lnTo>
                    <a:pt x="47752" y="1449324"/>
                  </a:lnTo>
                  <a:lnTo>
                    <a:pt x="64389" y="1508506"/>
                  </a:lnTo>
                  <a:lnTo>
                    <a:pt x="83439" y="1552829"/>
                  </a:lnTo>
                  <a:lnTo>
                    <a:pt x="104775" y="1597152"/>
                  </a:lnTo>
                  <a:lnTo>
                    <a:pt x="128270" y="1656334"/>
                  </a:lnTo>
                  <a:lnTo>
                    <a:pt x="153924" y="1700657"/>
                  </a:lnTo>
                  <a:lnTo>
                    <a:pt x="181610" y="1745107"/>
                  </a:lnTo>
                  <a:lnTo>
                    <a:pt x="211201" y="1789430"/>
                  </a:lnTo>
                  <a:lnTo>
                    <a:pt x="242824" y="1833753"/>
                  </a:lnTo>
                  <a:lnTo>
                    <a:pt x="276352" y="1863344"/>
                  </a:lnTo>
                  <a:lnTo>
                    <a:pt x="311658" y="1907794"/>
                  </a:lnTo>
                  <a:lnTo>
                    <a:pt x="348742" y="1937385"/>
                  </a:lnTo>
                  <a:lnTo>
                    <a:pt x="387477" y="1981708"/>
                  </a:lnTo>
                  <a:lnTo>
                    <a:pt x="427736" y="2011299"/>
                  </a:lnTo>
                  <a:lnTo>
                    <a:pt x="469646" y="2040890"/>
                  </a:lnTo>
                  <a:lnTo>
                    <a:pt x="512953" y="2070481"/>
                  </a:lnTo>
                  <a:lnTo>
                    <a:pt x="557784" y="2100072"/>
                  </a:lnTo>
                  <a:lnTo>
                    <a:pt x="603885" y="2129536"/>
                  </a:lnTo>
                  <a:lnTo>
                    <a:pt x="651383" y="2144395"/>
                  </a:lnTo>
                  <a:lnTo>
                    <a:pt x="700024" y="2173986"/>
                  </a:lnTo>
                  <a:lnTo>
                    <a:pt x="800735" y="2203577"/>
                  </a:lnTo>
                  <a:lnTo>
                    <a:pt x="959231" y="2247900"/>
                  </a:lnTo>
                  <a:lnTo>
                    <a:pt x="1291336" y="2247900"/>
                  </a:lnTo>
                  <a:lnTo>
                    <a:pt x="1398016" y="2218309"/>
                  </a:lnTo>
                  <a:lnTo>
                    <a:pt x="1550670" y="2173986"/>
                  </a:lnTo>
                  <a:lnTo>
                    <a:pt x="1599311" y="2144395"/>
                  </a:lnTo>
                  <a:lnTo>
                    <a:pt x="1646682" y="2129536"/>
                  </a:lnTo>
                  <a:lnTo>
                    <a:pt x="1692910" y="2100072"/>
                  </a:lnTo>
                  <a:lnTo>
                    <a:pt x="1737614" y="2070481"/>
                  </a:lnTo>
                  <a:lnTo>
                    <a:pt x="1781048" y="2040890"/>
                  </a:lnTo>
                  <a:lnTo>
                    <a:pt x="1822831" y="2011299"/>
                  </a:lnTo>
                  <a:lnTo>
                    <a:pt x="1863217" y="1981708"/>
                  </a:lnTo>
                  <a:lnTo>
                    <a:pt x="1901952" y="1937385"/>
                  </a:lnTo>
                  <a:lnTo>
                    <a:pt x="1939036" y="1907794"/>
                  </a:lnTo>
                  <a:lnTo>
                    <a:pt x="1974342" y="1863344"/>
                  </a:lnTo>
                  <a:lnTo>
                    <a:pt x="2007743" y="1833753"/>
                  </a:lnTo>
                  <a:lnTo>
                    <a:pt x="2039366" y="1789430"/>
                  </a:lnTo>
                  <a:lnTo>
                    <a:pt x="2069084" y="1745107"/>
                  </a:lnTo>
                  <a:lnTo>
                    <a:pt x="2096770" y="1700657"/>
                  </a:lnTo>
                  <a:lnTo>
                    <a:pt x="2122424" y="1656334"/>
                  </a:lnTo>
                  <a:lnTo>
                    <a:pt x="2145919" y="1597152"/>
                  </a:lnTo>
                  <a:lnTo>
                    <a:pt x="2167255" y="1552829"/>
                  </a:lnTo>
                  <a:lnTo>
                    <a:pt x="2186178" y="1508506"/>
                  </a:lnTo>
                  <a:lnTo>
                    <a:pt x="2202942" y="1449324"/>
                  </a:lnTo>
                  <a:lnTo>
                    <a:pt x="2217293" y="1404874"/>
                  </a:lnTo>
                  <a:lnTo>
                    <a:pt x="2229104" y="1345819"/>
                  </a:lnTo>
                  <a:lnTo>
                    <a:pt x="2238375" y="1301369"/>
                  </a:lnTo>
                  <a:lnTo>
                    <a:pt x="2245233" y="1242314"/>
                  </a:lnTo>
                  <a:lnTo>
                    <a:pt x="2249297" y="1183132"/>
                  </a:lnTo>
                  <a:lnTo>
                    <a:pt x="2250694" y="11239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200903" y="954786"/>
            <a:ext cx="64198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Knitting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953250" y="969009"/>
            <a:ext cx="6146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Dyeing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74609" y="3614420"/>
            <a:ext cx="134493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spc="50" dirty="0">
                <a:solidFill>
                  <a:srgbClr val="FFFFFF"/>
                </a:solidFill>
                <a:latin typeface="Arial MT"/>
                <a:cs typeface="Arial MT"/>
              </a:rPr>
              <a:t>Print/Embroidery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17363" y="4512995"/>
            <a:ext cx="2123440" cy="43688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490980">
              <a:lnSpc>
                <a:spcPct val="100000"/>
              </a:lnSpc>
              <a:spcBef>
                <a:spcPts val="215"/>
              </a:spcBef>
            </a:pPr>
            <a:r>
              <a:rPr sz="1250" spc="-10" dirty="0">
                <a:solidFill>
                  <a:srgbClr val="FFFFFF"/>
                </a:solidFill>
                <a:latin typeface="Arial MT"/>
                <a:cs typeface="Arial MT"/>
              </a:rPr>
              <a:t>Stitching</a:t>
            </a: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spc="-10" dirty="0">
                <a:solidFill>
                  <a:srgbClr val="FFFFFF"/>
                </a:solidFill>
                <a:latin typeface="Arial MT"/>
                <a:cs typeface="Arial MT"/>
              </a:rPr>
              <a:t>Washing</a:t>
            </a:r>
            <a:endParaRPr sz="1250">
              <a:latin typeface="Arial MT"/>
              <a:cs typeface="Arial M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927347" y="144501"/>
            <a:ext cx="8222074" cy="5610122"/>
            <a:chOff x="3927347" y="144501"/>
            <a:chExt cx="8222074" cy="5610122"/>
          </a:xfrm>
        </p:grpSpPr>
        <p:sp>
          <p:nvSpPr>
            <p:cNvPr id="27" name="object 27"/>
            <p:cNvSpPr/>
            <p:nvPr/>
          </p:nvSpPr>
          <p:spPr>
            <a:xfrm>
              <a:off x="5338572" y="1539366"/>
              <a:ext cx="528955" cy="342265"/>
            </a:xfrm>
            <a:custGeom>
              <a:avLst/>
              <a:gdLst/>
              <a:ahLst/>
              <a:cxnLst/>
              <a:rect l="l" t="t" r="r" b="b"/>
              <a:pathLst>
                <a:path w="528954" h="342264">
                  <a:moveTo>
                    <a:pt x="528701" y="321310"/>
                  </a:moveTo>
                  <a:lnTo>
                    <a:pt x="463042" y="321310"/>
                  </a:lnTo>
                  <a:lnTo>
                    <a:pt x="422148" y="312928"/>
                  </a:lnTo>
                  <a:lnTo>
                    <a:pt x="388747" y="290449"/>
                  </a:lnTo>
                  <a:lnTo>
                    <a:pt x="366141" y="257048"/>
                  </a:lnTo>
                  <a:lnTo>
                    <a:pt x="357886" y="216154"/>
                  </a:lnTo>
                  <a:lnTo>
                    <a:pt x="359029" y="210185"/>
                  </a:lnTo>
                  <a:lnTo>
                    <a:pt x="366141" y="175387"/>
                  </a:lnTo>
                  <a:lnTo>
                    <a:pt x="385445" y="146685"/>
                  </a:lnTo>
                  <a:lnTo>
                    <a:pt x="357886" y="146685"/>
                  </a:lnTo>
                  <a:lnTo>
                    <a:pt x="357886" y="136525"/>
                  </a:lnTo>
                  <a:lnTo>
                    <a:pt x="357886" y="0"/>
                  </a:lnTo>
                  <a:lnTo>
                    <a:pt x="336804" y="0"/>
                  </a:lnTo>
                  <a:lnTo>
                    <a:pt x="336804" y="24130"/>
                  </a:lnTo>
                  <a:lnTo>
                    <a:pt x="298450" y="46101"/>
                  </a:lnTo>
                  <a:lnTo>
                    <a:pt x="336804" y="55626"/>
                  </a:lnTo>
                  <a:lnTo>
                    <a:pt x="336804" y="87630"/>
                  </a:lnTo>
                  <a:lnTo>
                    <a:pt x="0" y="287655"/>
                  </a:lnTo>
                  <a:lnTo>
                    <a:pt x="0" y="330835"/>
                  </a:lnTo>
                  <a:lnTo>
                    <a:pt x="336804" y="136525"/>
                  </a:lnTo>
                  <a:lnTo>
                    <a:pt x="336804" y="160909"/>
                  </a:lnTo>
                  <a:lnTo>
                    <a:pt x="22225" y="342265"/>
                  </a:lnTo>
                  <a:lnTo>
                    <a:pt x="108839" y="342265"/>
                  </a:lnTo>
                  <a:lnTo>
                    <a:pt x="336804" y="210185"/>
                  </a:lnTo>
                  <a:lnTo>
                    <a:pt x="336804" y="222123"/>
                  </a:lnTo>
                  <a:lnTo>
                    <a:pt x="337312" y="227965"/>
                  </a:lnTo>
                  <a:lnTo>
                    <a:pt x="338201" y="233680"/>
                  </a:lnTo>
                  <a:lnTo>
                    <a:pt x="150749" y="342265"/>
                  </a:lnTo>
                  <a:lnTo>
                    <a:pt x="463042" y="342265"/>
                  </a:lnTo>
                  <a:lnTo>
                    <a:pt x="512191" y="332359"/>
                  </a:lnTo>
                  <a:lnTo>
                    <a:pt x="528701" y="3213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96457" y="1629410"/>
              <a:ext cx="231520" cy="23126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801613" y="1272158"/>
              <a:ext cx="126364" cy="414020"/>
            </a:xfrm>
            <a:custGeom>
              <a:avLst/>
              <a:gdLst/>
              <a:ahLst/>
              <a:cxnLst/>
              <a:rect l="l" t="t" r="r" b="b"/>
              <a:pathLst>
                <a:path w="126364" h="414019">
                  <a:moveTo>
                    <a:pt x="65659" y="0"/>
                  </a:moveTo>
                  <a:lnTo>
                    <a:pt x="0" y="0"/>
                  </a:lnTo>
                  <a:lnTo>
                    <a:pt x="41021" y="8381"/>
                  </a:lnTo>
                  <a:lnTo>
                    <a:pt x="74422" y="30861"/>
                  </a:lnTo>
                  <a:lnTo>
                    <a:pt x="97027" y="64262"/>
                  </a:lnTo>
                  <a:lnTo>
                    <a:pt x="105283" y="105155"/>
                  </a:lnTo>
                  <a:lnTo>
                    <a:pt x="105283" y="413892"/>
                  </a:lnTo>
                  <a:lnTo>
                    <a:pt x="126364" y="413892"/>
                  </a:lnTo>
                  <a:lnTo>
                    <a:pt x="126364" y="105155"/>
                  </a:lnTo>
                  <a:lnTo>
                    <a:pt x="116332" y="56133"/>
                  </a:lnTo>
                  <a:lnTo>
                    <a:pt x="89281" y="16001"/>
                  </a:lnTo>
                  <a:lnTo>
                    <a:pt x="656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67730" y="1392427"/>
              <a:ext cx="228727" cy="18567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376163" y="1251203"/>
              <a:ext cx="491490" cy="285115"/>
            </a:xfrm>
            <a:custGeom>
              <a:avLst/>
              <a:gdLst/>
              <a:ahLst/>
              <a:cxnLst/>
              <a:rect l="l" t="t" r="r" b="b"/>
              <a:pathLst>
                <a:path w="491489" h="285115">
                  <a:moveTo>
                    <a:pt x="425450" y="0"/>
                  </a:moveTo>
                  <a:lnTo>
                    <a:pt x="378713" y="9017"/>
                  </a:lnTo>
                  <a:lnTo>
                    <a:pt x="339851" y="33528"/>
                  </a:lnTo>
                  <a:lnTo>
                    <a:pt x="312293" y="70231"/>
                  </a:lnTo>
                  <a:lnTo>
                    <a:pt x="299720" y="115570"/>
                  </a:lnTo>
                  <a:lnTo>
                    <a:pt x="262382" y="115570"/>
                  </a:lnTo>
                  <a:lnTo>
                    <a:pt x="0" y="269113"/>
                  </a:lnTo>
                  <a:lnTo>
                    <a:pt x="62864" y="284861"/>
                  </a:lnTo>
                  <a:lnTo>
                    <a:pt x="299212" y="141224"/>
                  </a:lnTo>
                  <a:lnTo>
                    <a:pt x="320294" y="141224"/>
                  </a:lnTo>
                  <a:lnTo>
                    <a:pt x="320294" y="126111"/>
                  </a:lnTo>
                  <a:lnTo>
                    <a:pt x="328549" y="85217"/>
                  </a:lnTo>
                  <a:lnTo>
                    <a:pt x="351155" y="51816"/>
                  </a:lnTo>
                  <a:lnTo>
                    <a:pt x="384556" y="29337"/>
                  </a:lnTo>
                  <a:lnTo>
                    <a:pt x="425450" y="20955"/>
                  </a:lnTo>
                  <a:lnTo>
                    <a:pt x="491109" y="20955"/>
                  </a:lnTo>
                  <a:lnTo>
                    <a:pt x="474599" y="9906"/>
                  </a:lnTo>
                  <a:lnTo>
                    <a:pt x="4254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27191" y="1682496"/>
              <a:ext cx="147827" cy="14630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38571" y="1657477"/>
              <a:ext cx="159130" cy="145034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338571" y="1534667"/>
              <a:ext cx="320040" cy="113664"/>
            </a:xfrm>
            <a:custGeom>
              <a:avLst/>
              <a:gdLst/>
              <a:ahLst/>
              <a:cxnLst/>
              <a:rect l="l" t="t" r="r" b="b"/>
              <a:pathLst>
                <a:path w="320039" h="113664">
                  <a:moveTo>
                    <a:pt x="11683" y="0"/>
                  </a:moveTo>
                  <a:lnTo>
                    <a:pt x="0" y="6858"/>
                  </a:lnTo>
                  <a:lnTo>
                    <a:pt x="0" y="36957"/>
                  </a:lnTo>
                  <a:lnTo>
                    <a:pt x="258572" y="113537"/>
                  </a:lnTo>
                  <a:lnTo>
                    <a:pt x="319658" y="77216"/>
                  </a:lnTo>
                  <a:lnTo>
                    <a:pt x="116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38571" y="1367027"/>
              <a:ext cx="257555" cy="15087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292596" y="3035807"/>
              <a:ext cx="178435" cy="542290"/>
            </a:xfrm>
            <a:custGeom>
              <a:avLst/>
              <a:gdLst/>
              <a:ahLst/>
              <a:cxnLst/>
              <a:rect l="l" t="t" r="r" b="b"/>
              <a:pathLst>
                <a:path w="178435" h="542289">
                  <a:moveTo>
                    <a:pt x="177927" y="0"/>
                  </a:moveTo>
                  <a:lnTo>
                    <a:pt x="162814" y="0"/>
                  </a:lnTo>
                  <a:lnTo>
                    <a:pt x="162814" y="15113"/>
                  </a:lnTo>
                  <a:lnTo>
                    <a:pt x="162814" y="419481"/>
                  </a:lnTo>
                  <a:lnTo>
                    <a:pt x="160909" y="446405"/>
                  </a:lnTo>
                  <a:lnTo>
                    <a:pt x="132969" y="502158"/>
                  </a:lnTo>
                  <a:lnTo>
                    <a:pt x="71247" y="525272"/>
                  </a:lnTo>
                  <a:lnTo>
                    <a:pt x="43180" y="526796"/>
                  </a:lnTo>
                  <a:lnTo>
                    <a:pt x="15113" y="526796"/>
                  </a:lnTo>
                  <a:lnTo>
                    <a:pt x="15113" y="451993"/>
                  </a:lnTo>
                  <a:lnTo>
                    <a:pt x="59055" y="447167"/>
                  </a:lnTo>
                  <a:lnTo>
                    <a:pt x="77597" y="409702"/>
                  </a:lnTo>
                  <a:lnTo>
                    <a:pt x="77597" y="15113"/>
                  </a:lnTo>
                  <a:lnTo>
                    <a:pt x="162814" y="15113"/>
                  </a:lnTo>
                  <a:lnTo>
                    <a:pt x="162814" y="0"/>
                  </a:lnTo>
                  <a:lnTo>
                    <a:pt x="62611" y="0"/>
                  </a:lnTo>
                  <a:lnTo>
                    <a:pt x="62611" y="429006"/>
                  </a:lnTo>
                  <a:lnTo>
                    <a:pt x="52959" y="433324"/>
                  </a:lnTo>
                  <a:lnTo>
                    <a:pt x="50419" y="434086"/>
                  </a:lnTo>
                  <a:lnTo>
                    <a:pt x="44323" y="435356"/>
                  </a:lnTo>
                  <a:lnTo>
                    <a:pt x="33020" y="436372"/>
                  </a:lnTo>
                  <a:lnTo>
                    <a:pt x="15113" y="436880"/>
                  </a:lnTo>
                  <a:lnTo>
                    <a:pt x="0" y="436880"/>
                  </a:lnTo>
                  <a:lnTo>
                    <a:pt x="0" y="541909"/>
                  </a:lnTo>
                  <a:lnTo>
                    <a:pt x="43180" y="541909"/>
                  </a:lnTo>
                  <a:lnTo>
                    <a:pt x="73787" y="540131"/>
                  </a:lnTo>
                  <a:lnTo>
                    <a:pt x="121793" y="526796"/>
                  </a:lnTo>
                  <a:lnTo>
                    <a:pt x="157861" y="497078"/>
                  </a:lnTo>
                  <a:lnTo>
                    <a:pt x="175641" y="449834"/>
                  </a:lnTo>
                  <a:lnTo>
                    <a:pt x="177927" y="419481"/>
                  </a:lnTo>
                  <a:lnTo>
                    <a:pt x="177927" y="15113"/>
                  </a:lnTo>
                  <a:lnTo>
                    <a:pt x="177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27347" y="2228087"/>
              <a:ext cx="1107948" cy="79095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3919" y="2892552"/>
              <a:ext cx="788812" cy="77876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970519" y="2517647"/>
              <a:ext cx="617220" cy="61569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07707" y="4978907"/>
              <a:ext cx="826007" cy="62788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098535" y="3921251"/>
              <a:ext cx="646176" cy="60350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88835" y="1133855"/>
              <a:ext cx="978407" cy="97993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973067" y="3983736"/>
              <a:ext cx="978408" cy="86105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344667" y="5079491"/>
              <a:ext cx="598932" cy="6751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73129" y="144501"/>
              <a:ext cx="2676292" cy="296263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7943215" y="2215388"/>
            <a:ext cx="6369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35" dirty="0">
                <a:solidFill>
                  <a:srgbClr val="FFFFFF"/>
                </a:solidFill>
                <a:latin typeface="Arial MT"/>
                <a:cs typeface="Arial MT"/>
              </a:rPr>
              <a:t>Cutting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036567" y="3630625"/>
            <a:ext cx="734695" cy="2197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45" dirty="0">
                <a:solidFill>
                  <a:srgbClr val="FFFFFF"/>
                </a:solidFill>
                <a:latin typeface="Arial MT"/>
                <a:cs typeface="Arial MT"/>
              </a:rPr>
              <a:t>Finishing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991736" y="1933447"/>
            <a:ext cx="709295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spc="45" dirty="0">
                <a:solidFill>
                  <a:srgbClr val="FFFFFF"/>
                </a:solidFill>
                <a:latin typeface="Arial MT"/>
                <a:cs typeface="Arial MT"/>
              </a:rPr>
              <a:t>Shipping</a:t>
            </a:r>
            <a:endParaRPr sz="1250" dirty="0">
              <a:latin typeface="Arial MT"/>
              <a:cs typeface="Arial MT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0" y="6579107"/>
            <a:ext cx="12192000" cy="279400"/>
          </a:xfrm>
          <a:custGeom>
            <a:avLst/>
            <a:gdLst/>
            <a:ahLst/>
            <a:cxnLst/>
            <a:rect l="l" t="t" r="r" b="b"/>
            <a:pathLst>
              <a:path w="12192000" h="279400">
                <a:moveTo>
                  <a:pt x="12192000" y="0"/>
                </a:moveTo>
                <a:lnTo>
                  <a:pt x="0" y="0"/>
                </a:lnTo>
                <a:lnTo>
                  <a:pt x="0" y="278892"/>
                </a:lnTo>
                <a:lnTo>
                  <a:pt x="12192000" y="278892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9926" y="215645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9976"/>
                </a:moveTo>
                <a:lnTo>
                  <a:pt x="568452" y="569976"/>
                </a:lnTo>
                <a:lnTo>
                  <a:pt x="568452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  <a:path w="736600" h="719455">
                <a:moveTo>
                  <a:pt x="166116" y="719327"/>
                </a:moveTo>
                <a:lnTo>
                  <a:pt x="736092" y="719327"/>
                </a:lnTo>
                <a:lnTo>
                  <a:pt x="736092" y="150875"/>
                </a:lnTo>
                <a:lnTo>
                  <a:pt x="166116" y="150875"/>
                </a:lnTo>
                <a:lnTo>
                  <a:pt x="166116" y="719327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xfrm>
            <a:off x="953516" y="239112"/>
            <a:ext cx="254253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OUR</a:t>
            </a:r>
            <a:r>
              <a:rPr sz="2400" spc="-55" dirty="0"/>
              <a:t> </a:t>
            </a:r>
            <a:r>
              <a:rPr sz="2400" spc="-10" dirty="0"/>
              <a:t>WORKING</a:t>
            </a:r>
            <a:br>
              <a:rPr lang="en-US" sz="2400" spc="-10" dirty="0"/>
            </a:br>
            <a:r>
              <a:rPr sz="2400" spc="-10" dirty="0">
                <a:solidFill>
                  <a:srgbClr val="1184C5"/>
                </a:solidFill>
              </a:rPr>
              <a:t>PROCEDURE</a:t>
            </a:r>
          </a:p>
        </p:txBody>
      </p:sp>
      <p:sp>
        <p:nvSpPr>
          <p:cNvPr id="53" name="object 6">
            <a:extLst>
              <a:ext uri="{FF2B5EF4-FFF2-40B4-BE49-F238E27FC236}">
                <a16:creationId xmlns:a16="http://schemas.microsoft.com/office/drawing/2014/main" id="{462A33F2-A44C-4025-A431-FD4B6B8D7CE4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object 13"/>
          <p:cNvGrpSpPr/>
          <p:nvPr/>
        </p:nvGrpSpPr>
        <p:grpSpPr>
          <a:xfrm>
            <a:off x="8080339" y="906540"/>
            <a:ext cx="4035461" cy="2604802"/>
            <a:chOff x="11569716" y="925624"/>
            <a:chExt cx="4035461" cy="2604802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69716" y="985347"/>
              <a:ext cx="4030979" cy="254507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574198" y="925624"/>
              <a:ext cx="4030979" cy="2545080"/>
            </a:xfrm>
            <a:custGeom>
              <a:avLst/>
              <a:gdLst/>
              <a:ahLst/>
              <a:cxnLst/>
              <a:rect l="l" t="t" r="r" b="b"/>
              <a:pathLst>
                <a:path w="4030979" h="2545079">
                  <a:moveTo>
                    <a:pt x="0" y="2545080"/>
                  </a:moveTo>
                  <a:lnTo>
                    <a:pt x="636269" y="0"/>
                  </a:lnTo>
                  <a:lnTo>
                    <a:pt x="4030979" y="0"/>
                  </a:lnTo>
                  <a:lnTo>
                    <a:pt x="3394709" y="2545080"/>
                  </a:lnTo>
                  <a:lnTo>
                    <a:pt x="0" y="2545080"/>
                  </a:lnTo>
                  <a:close/>
                </a:path>
              </a:pathLst>
            </a:custGeom>
            <a:ln w="11734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1658409" y="3201069"/>
              <a:ext cx="3325495" cy="247015"/>
            </a:xfrm>
            <a:custGeom>
              <a:avLst/>
              <a:gdLst/>
              <a:ahLst/>
              <a:cxnLst/>
              <a:rect l="l" t="t" r="r" b="b"/>
              <a:pathLst>
                <a:path w="3325495" h="247014">
                  <a:moveTo>
                    <a:pt x="3325368" y="0"/>
                  </a:moveTo>
                  <a:lnTo>
                    <a:pt x="61722" y="0"/>
                  </a:lnTo>
                  <a:lnTo>
                    <a:pt x="0" y="246887"/>
                  </a:lnTo>
                  <a:lnTo>
                    <a:pt x="3263646" y="246887"/>
                  </a:lnTo>
                  <a:lnTo>
                    <a:pt x="3325368" y="0"/>
                  </a:lnTo>
                  <a:close/>
                </a:path>
              </a:pathLst>
            </a:custGeom>
            <a:solidFill>
              <a:srgbClr val="1D4A61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296400" y="3189605"/>
            <a:ext cx="9683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C</a:t>
            </a:r>
            <a:r>
              <a:rPr sz="1400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U</a:t>
            </a:r>
            <a:r>
              <a:rPr sz="14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400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400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4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4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mbria"/>
                <a:cs typeface="Cambria"/>
              </a:rPr>
              <a:t>G</a:t>
            </a:r>
            <a:endParaRPr sz="1400" dirty="0">
              <a:latin typeface="Cambria"/>
              <a:cs typeface="Cambri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345616" y="3596576"/>
            <a:ext cx="4150360" cy="2662555"/>
            <a:chOff x="7345616" y="3596576"/>
            <a:chExt cx="4150360" cy="2662555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04354" y="3655314"/>
              <a:ext cx="4032504" cy="254508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404354" y="3655314"/>
              <a:ext cx="4032885" cy="2545080"/>
            </a:xfrm>
            <a:custGeom>
              <a:avLst/>
              <a:gdLst/>
              <a:ahLst/>
              <a:cxnLst/>
              <a:rect l="l" t="t" r="r" b="b"/>
              <a:pathLst>
                <a:path w="4032884" h="2545079">
                  <a:moveTo>
                    <a:pt x="0" y="2545080"/>
                  </a:moveTo>
                  <a:lnTo>
                    <a:pt x="636270" y="0"/>
                  </a:lnTo>
                  <a:lnTo>
                    <a:pt x="4032504" y="0"/>
                  </a:lnTo>
                  <a:lnTo>
                    <a:pt x="3396234" y="2545080"/>
                  </a:lnTo>
                  <a:lnTo>
                    <a:pt x="0" y="2545080"/>
                  </a:lnTo>
                  <a:close/>
                </a:path>
              </a:pathLst>
            </a:custGeom>
            <a:ln w="11734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481316" y="5891784"/>
              <a:ext cx="3325495" cy="247015"/>
            </a:xfrm>
            <a:custGeom>
              <a:avLst/>
              <a:gdLst/>
              <a:ahLst/>
              <a:cxnLst/>
              <a:rect l="l" t="t" r="r" b="b"/>
              <a:pathLst>
                <a:path w="3325495" h="247014">
                  <a:moveTo>
                    <a:pt x="3325367" y="0"/>
                  </a:moveTo>
                  <a:lnTo>
                    <a:pt x="61722" y="0"/>
                  </a:lnTo>
                  <a:lnTo>
                    <a:pt x="0" y="246887"/>
                  </a:lnTo>
                  <a:lnTo>
                    <a:pt x="3263645" y="246887"/>
                  </a:lnTo>
                  <a:lnTo>
                    <a:pt x="3325367" y="0"/>
                  </a:lnTo>
                  <a:close/>
                </a:path>
              </a:pathLst>
            </a:custGeom>
            <a:solidFill>
              <a:srgbClr val="1D4A61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544306" y="5909868"/>
            <a:ext cx="11614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F</a:t>
            </a:r>
            <a:r>
              <a:rPr sz="14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4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4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4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1400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H</a:t>
            </a:r>
            <a:r>
              <a:rPr sz="1400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40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4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mbria"/>
                <a:cs typeface="Cambria"/>
              </a:rPr>
              <a:t>G</a:t>
            </a:r>
            <a:endParaRPr sz="1400">
              <a:latin typeface="Cambria"/>
              <a:cs typeface="Cambri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152309" y="2206668"/>
            <a:ext cx="4030980" cy="2545080"/>
            <a:chOff x="4152309" y="2206668"/>
            <a:chExt cx="4030980" cy="2545080"/>
          </a:xfrm>
        </p:grpSpPr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52309" y="2206668"/>
              <a:ext cx="4030980" cy="254508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152309" y="2206668"/>
              <a:ext cx="4030979" cy="2545080"/>
            </a:xfrm>
            <a:custGeom>
              <a:avLst/>
              <a:gdLst/>
              <a:ahLst/>
              <a:cxnLst/>
              <a:rect l="l" t="t" r="r" b="b"/>
              <a:pathLst>
                <a:path w="4030979" h="2545079">
                  <a:moveTo>
                    <a:pt x="0" y="2545079"/>
                  </a:moveTo>
                  <a:lnTo>
                    <a:pt x="636270" y="0"/>
                  </a:lnTo>
                  <a:lnTo>
                    <a:pt x="4030980" y="0"/>
                  </a:lnTo>
                  <a:lnTo>
                    <a:pt x="3394710" y="2545079"/>
                  </a:lnTo>
                  <a:lnTo>
                    <a:pt x="0" y="2545079"/>
                  </a:lnTo>
                  <a:close/>
                </a:path>
              </a:pathLst>
            </a:custGeom>
            <a:ln w="11734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26"/>
            <p:cNvSpPr/>
            <p:nvPr/>
          </p:nvSpPr>
          <p:spPr>
            <a:xfrm>
              <a:off x="4264469" y="4419600"/>
              <a:ext cx="3324225" cy="247015"/>
            </a:xfrm>
            <a:custGeom>
              <a:avLst/>
              <a:gdLst/>
              <a:ahLst/>
              <a:cxnLst/>
              <a:rect l="l" t="t" r="r" b="b"/>
              <a:pathLst>
                <a:path w="3324225" h="247014">
                  <a:moveTo>
                    <a:pt x="3323843" y="0"/>
                  </a:moveTo>
                  <a:lnTo>
                    <a:pt x="61721" y="0"/>
                  </a:lnTo>
                  <a:lnTo>
                    <a:pt x="0" y="246887"/>
                  </a:lnTo>
                  <a:lnTo>
                    <a:pt x="3262121" y="246887"/>
                  </a:lnTo>
                  <a:lnTo>
                    <a:pt x="3323843" y="0"/>
                  </a:lnTo>
                  <a:close/>
                </a:path>
              </a:pathLst>
            </a:custGeom>
            <a:solidFill>
              <a:srgbClr val="1D4A61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285105" y="4419600"/>
            <a:ext cx="11918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1400" spc="-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400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4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400" spc="-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C</a:t>
            </a:r>
            <a:r>
              <a:rPr sz="14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H</a:t>
            </a:r>
            <a:r>
              <a:rPr sz="1400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4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4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mbria"/>
                <a:cs typeface="Cambria"/>
              </a:rPr>
              <a:t>G</a:t>
            </a:r>
            <a:endParaRPr sz="1400" dirty="0">
              <a:latin typeface="Cambria"/>
              <a:cs typeface="Cambria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0" y="143821"/>
            <a:ext cx="12192000" cy="6714686"/>
            <a:chOff x="0" y="143821"/>
            <a:chExt cx="12192000" cy="6714686"/>
          </a:xfrm>
        </p:grpSpPr>
        <p:pic>
          <p:nvPicPr>
            <p:cNvPr id="34" name="object 3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8800" y="143821"/>
              <a:ext cx="2743200" cy="30366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0" y="6579107"/>
              <a:ext cx="12192000" cy="279400"/>
            </a:xfrm>
            <a:custGeom>
              <a:avLst/>
              <a:gdLst/>
              <a:ahLst/>
              <a:cxnLst/>
              <a:rect l="l" t="t" r="r" b="b"/>
              <a:pathLst>
                <a:path w="12192000" h="279400">
                  <a:moveTo>
                    <a:pt x="12192000" y="0"/>
                  </a:moveTo>
                  <a:lnTo>
                    <a:pt x="0" y="0"/>
                  </a:lnTo>
                  <a:lnTo>
                    <a:pt x="0" y="278892"/>
                  </a:lnTo>
                  <a:lnTo>
                    <a:pt x="12192000" y="27889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18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69926" y="160782"/>
              <a:ext cx="736600" cy="721360"/>
            </a:xfrm>
            <a:custGeom>
              <a:avLst/>
              <a:gdLst/>
              <a:ahLst/>
              <a:cxnLst/>
              <a:rect l="l" t="t" r="r" b="b"/>
              <a:pathLst>
                <a:path w="736600" h="721360">
                  <a:moveTo>
                    <a:pt x="0" y="569976"/>
                  </a:moveTo>
                  <a:lnTo>
                    <a:pt x="568452" y="569976"/>
                  </a:lnTo>
                  <a:lnTo>
                    <a:pt x="568452" y="0"/>
                  </a:lnTo>
                  <a:lnTo>
                    <a:pt x="0" y="0"/>
                  </a:lnTo>
                  <a:lnTo>
                    <a:pt x="0" y="569976"/>
                  </a:lnTo>
                  <a:close/>
                </a:path>
                <a:path w="736600" h="721360">
                  <a:moveTo>
                    <a:pt x="166116" y="720852"/>
                  </a:moveTo>
                  <a:lnTo>
                    <a:pt x="736092" y="720852"/>
                  </a:lnTo>
                  <a:lnTo>
                    <a:pt x="736092" y="150875"/>
                  </a:lnTo>
                  <a:lnTo>
                    <a:pt x="166116" y="150875"/>
                  </a:lnTo>
                  <a:lnTo>
                    <a:pt x="166116" y="720852"/>
                  </a:lnTo>
                  <a:close/>
                </a:path>
              </a:pathLst>
            </a:custGeom>
            <a:ln w="28956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947866" y="278766"/>
            <a:ext cx="578907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100"/>
              </a:spcBef>
            </a:pPr>
            <a:r>
              <a:rPr sz="3200" spc="-20" dirty="0"/>
              <a:t>MANUFACTURING</a:t>
            </a:r>
            <a:r>
              <a:rPr sz="3200" spc="-65" dirty="0"/>
              <a:t> </a:t>
            </a:r>
            <a:r>
              <a:rPr sz="3200" spc="-10" dirty="0">
                <a:solidFill>
                  <a:srgbClr val="006FC0"/>
                </a:solidFill>
              </a:rPr>
              <a:t>MATRIX</a:t>
            </a:r>
          </a:p>
        </p:txBody>
      </p:sp>
      <p:sp>
        <p:nvSpPr>
          <p:cNvPr id="39" name="object 6">
            <a:extLst>
              <a:ext uri="{FF2B5EF4-FFF2-40B4-BE49-F238E27FC236}">
                <a16:creationId xmlns:a16="http://schemas.microsoft.com/office/drawing/2014/main" id="{5936DB9E-6596-42B8-9D09-711ED828D4D5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  <p:grpSp>
        <p:nvGrpSpPr>
          <p:cNvPr id="46" name="object 13">
            <a:extLst>
              <a:ext uri="{FF2B5EF4-FFF2-40B4-BE49-F238E27FC236}">
                <a16:creationId xmlns:a16="http://schemas.microsoft.com/office/drawing/2014/main" id="{5C4B167E-728E-48B3-9312-9D5A55285339}"/>
              </a:ext>
            </a:extLst>
          </p:cNvPr>
          <p:cNvGrpSpPr/>
          <p:nvPr/>
        </p:nvGrpSpPr>
        <p:grpSpPr>
          <a:xfrm>
            <a:off x="804546" y="828075"/>
            <a:ext cx="4148454" cy="2662555"/>
            <a:chOff x="8049704" y="848804"/>
            <a:chExt cx="4148454" cy="2662555"/>
          </a:xfrm>
        </p:grpSpPr>
        <p:pic>
          <p:nvPicPr>
            <p:cNvPr id="47" name="object 14">
              <a:extLst>
                <a:ext uri="{FF2B5EF4-FFF2-40B4-BE49-F238E27FC236}">
                  <a16:creationId xmlns:a16="http://schemas.microsoft.com/office/drawing/2014/main" id="{E1AA84B8-8771-4C64-A7E5-53584034D30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08442" y="907541"/>
              <a:ext cx="4030979" cy="2545079"/>
            </a:xfrm>
            <a:prstGeom prst="rect">
              <a:avLst/>
            </a:prstGeom>
          </p:spPr>
        </p:pic>
        <p:sp>
          <p:nvSpPr>
            <p:cNvPr id="48" name="object 15">
              <a:extLst>
                <a:ext uri="{FF2B5EF4-FFF2-40B4-BE49-F238E27FC236}">
                  <a16:creationId xmlns:a16="http://schemas.microsoft.com/office/drawing/2014/main" id="{9E3E81B3-0383-44A0-95CF-4CB7000EF1CB}"/>
                </a:ext>
              </a:extLst>
            </p:cNvPr>
            <p:cNvSpPr/>
            <p:nvPr/>
          </p:nvSpPr>
          <p:spPr>
            <a:xfrm>
              <a:off x="8108442" y="907541"/>
              <a:ext cx="4030979" cy="2545080"/>
            </a:xfrm>
            <a:custGeom>
              <a:avLst/>
              <a:gdLst/>
              <a:ahLst/>
              <a:cxnLst/>
              <a:rect l="l" t="t" r="r" b="b"/>
              <a:pathLst>
                <a:path w="4030979" h="2545079">
                  <a:moveTo>
                    <a:pt x="0" y="2545080"/>
                  </a:moveTo>
                  <a:lnTo>
                    <a:pt x="636269" y="0"/>
                  </a:lnTo>
                  <a:lnTo>
                    <a:pt x="4030979" y="0"/>
                  </a:lnTo>
                  <a:lnTo>
                    <a:pt x="3394709" y="2545080"/>
                  </a:lnTo>
                  <a:lnTo>
                    <a:pt x="0" y="2545080"/>
                  </a:lnTo>
                  <a:close/>
                </a:path>
              </a:pathLst>
            </a:custGeom>
            <a:ln w="11734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6">
              <a:extLst>
                <a:ext uri="{FF2B5EF4-FFF2-40B4-BE49-F238E27FC236}">
                  <a16:creationId xmlns:a16="http://schemas.microsoft.com/office/drawing/2014/main" id="{33EE7293-32B6-4B95-AD4B-C9572E362853}"/>
                </a:ext>
              </a:extLst>
            </p:cNvPr>
            <p:cNvSpPr/>
            <p:nvPr/>
          </p:nvSpPr>
          <p:spPr>
            <a:xfrm>
              <a:off x="8193024" y="3139440"/>
              <a:ext cx="3325495" cy="247015"/>
            </a:xfrm>
            <a:custGeom>
              <a:avLst/>
              <a:gdLst/>
              <a:ahLst/>
              <a:cxnLst/>
              <a:rect l="l" t="t" r="r" b="b"/>
              <a:pathLst>
                <a:path w="3325495" h="247014">
                  <a:moveTo>
                    <a:pt x="3325368" y="0"/>
                  </a:moveTo>
                  <a:lnTo>
                    <a:pt x="61722" y="0"/>
                  </a:lnTo>
                  <a:lnTo>
                    <a:pt x="0" y="246887"/>
                  </a:lnTo>
                  <a:lnTo>
                    <a:pt x="3263646" y="246887"/>
                  </a:lnTo>
                  <a:lnTo>
                    <a:pt x="3325368" y="0"/>
                  </a:lnTo>
                  <a:close/>
                </a:path>
              </a:pathLst>
            </a:custGeom>
            <a:solidFill>
              <a:srgbClr val="1D4A61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1" name="object 4">
            <a:extLst>
              <a:ext uri="{FF2B5EF4-FFF2-40B4-BE49-F238E27FC236}">
                <a16:creationId xmlns:a16="http://schemas.microsoft.com/office/drawing/2014/main" id="{1296E382-9232-46CE-B784-865D7D1B26C7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4400" y="914400"/>
            <a:ext cx="3919157" cy="2454578"/>
          </a:xfrm>
          <a:prstGeom prst="rect">
            <a:avLst/>
          </a:prstGeom>
        </p:spPr>
      </p:pic>
      <p:sp>
        <p:nvSpPr>
          <p:cNvPr id="55" name="object 16">
            <a:extLst>
              <a:ext uri="{FF2B5EF4-FFF2-40B4-BE49-F238E27FC236}">
                <a16:creationId xmlns:a16="http://schemas.microsoft.com/office/drawing/2014/main" id="{835EAC05-6316-4CEA-83C1-6B135FE0C42D}"/>
              </a:ext>
            </a:extLst>
          </p:cNvPr>
          <p:cNvSpPr/>
          <p:nvPr/>
        </p:nvSpPr>
        <p:spPr>
          <a:xfrm>
            <a:off x="914400" y="3140899"/>
            <a:ext cx="3350069" cy="247015"/>
          </a:xfrm>
          <a:custGeom>
            <a:avLst/>
            <a:gdLst/>
            <a:ahLst/>
            <a:cxnLst/>
            <a:rect l="l" t="t" r="r" b="b"/>
            <a:pathLst>
              <a:path w="3325495" h="247014">
                <a:moveTo>
                  <a:pt x="3325368" y="0"/>
                </a:moveTo>
                <a:lnTo>
                  <a:pt x="61722" y="0"/>
                </a:lnTo>
                <a:lnTo>
                  <a:pt x="0" y="246887"/>
                </a:lnTo>
                <a:lnTo>
                  <a:pt x="3263646" y="246887"/>
                </a:lnTo>
                <a:lnTo>
                  <a:pt x="3325368" y="0"/>
                </a:lnTo>
                <a:close/>
              </a:path>
            </a:pathLst>
          </a:custGeom>
          <a:solidFill>
            <a:srgbClr val="1D4A61">
              <a:alpha val="5097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7">
            <a:extLst>
              <a:ext uri="{FF2B5EF4-FFF2-40B4-BE49-F238E27FC236}">
                <a16:creationId xmlns:a16="http://schemas.microsoft.com/office/drawing/2014/main" id="{0A76953D-1F7D-4FB8-A923-0D5B5879A2A9}"/>
              </a:ext>
            </a:extLst>
          </p:cNvPr>
          <p:cNvSpPr txBox="1"/>
          <p:nvPr/>
        </p:nvSpPr>
        <p:spPr>
          <a:xfrm>
            <a:off x="2099755" y="3146270"/>
            <a:ext cx="872046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1400" dirty="0">
                <a:solidFill>
                  <a:srgbClr val="FFFFFF"/>
                </a:solidFill>
                <a:latin typeface="Cambria"/>
                <a:cs typeface="Cambria"/>
              </a:rPr>
              <a:t>CAD</a:t>
            </a:r>
            <a:endParaRPr sz="1400" dirty="0">
              <a:latin typeface="Cambria"/>
              <a:cs typeface="Cambria"/>
            </a:endParaRPr>
          </a:p>
        </p:txBody>
      </p:sp>
      <p:grpSp>
        <p:nvGrpSpPr>
          <p:cNvPr id="58" name="object 8">
            <a:extLst>
              <a:ext uri="{FF2B5EF4-FFF2-40B4-BE49-F238E27FC236}">
                <a16:creationId xmlns:a16="http://schemas.microsoft.com/office/drawing/2014/main" id="{A024CFBD-29E0-4657-9835-6C17A03B2A2B}"/>
              </a:ext>
            </a:extLst>
          </p:cNvPr>
          <p:cNvGrpSpPr/>
          <p:nvPr/>
        </p:nvGrpSpPr>
        <p:grpSpPr>
          <a:xfrm>
            <a:off x="124907" y="3590479"/>
            <a:ext cx="4148454" cy="2662555"/>
            <a:chOff x="4456112" y="842708"/>
            <a:chExt cx="4148454" cy="2662555"/>
          </a:xfrm>
        </p:grpSpPr>
        <p:pic>
          <p:nvPicPr>
            <p:cNvPr id="59" name="object 9">
              <a:extLst>
                <a:ext uri="{FF2B5EF4-FFF2-40B4-BE49-F238E27FC236}">
                  <a16:creationId xmlns:a16="http://schemas.microsoft.com/office/drawing/2014/main" id="{480594DA-F2A7-4049-94CA-4EF705C462A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14850" y="901446"/>
              <a:ext cx="4030979" cy="2545079"/>
            </a:xfrm>
            <a:prstGeom prst="rect">
              <a:avLst/>
            </a:prstGeom>
          </p:spPr>
        </p:pic>
        <p:sp>
          <p:nvSpPr>
            <p:cNvPr id="60" name="object 10">
              <a:extLst>
                <a:ext uri="{FF2B5EF4-FFF2-40B4-BE49-F238E27FC236}">
                  <a16:creationId xmlns:a16="http://schemas.microsoft.com/office/drawing/2014/main" id="{70BD8AC8-7E9F-4B1C-A321-DDD8F648BE90}"/>
                </a:ext>
              </a:extLst>
            </p:cNvPr>
            <p:cNvSpPr/>
            <p:nvPr/>
          </p:nvSpPr>
          <p:spPr>
            <a:xfrm>
              <a:off x="4514850" y="901446"/>
              <a:ext cx="4030979" cy="2545080"/>
            </a:xfrm>
            <a:custGeom>
              <a:avLst/>
              <a:gdLst/>
              <a:ahLst/>
              <a:cxnLst/>
              <a:rect l="l" t="t" r="r" b="b"/>
              <a:pathLst>
                <a:path w="4030979" h="2545079">
                  <a:moveTo>
                    <a:pt x="0" y="2545079"/>
                  </a:moveTo>
                  <a:lnTo>
                    <a:pt x="636270" y="0"/>
                  </a:lnTo>
                  <a:lnTo>
                    <a:pt x="4030979" y="0"/>
                  </a:lnTo>
                  <a:lnTo>
                    <a:pt x="3394709" y="2545079"/>
                  </a:lnTo>
                  <a:lnTo>
                    <a:pt x="0" y="2545079"/>
                  </a:lnTo>
                  <a:close/>
                </a:path>
              </a:pathLst>
            </a:custGeom>
            <a:ln w="11734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1">
              <a:extLst>
                <a:ext uri="{FF2B5EF4-FFF2-40B4-BE49-F238E27FC236}">
                  <a16:creationId xmlns:a16="http://schemas.microsoft.com/office/drawing/2014/main" id="{0911C3B6-1001-4074-B76C-55BF52717A94}"/>
                </a:ext>
              </a:extLst>
            </p:cNvPr>
            <p:cNvSpPr/>
            <p:nvPr/>
          </p:nvSpPr>
          <p:spPr>
            <a:xfrm>
              <a:off x="4599431" y="3144012"/>
              <a:ext cx="3324225" cy="247015"/>
            </a:xfrm>
            <a:custGeom>
              <a:avLst/>
              <a:gdLst/>
              <a:ahLst/>
              <a:cxnLst/>
              <a:rect l="l" t="t" r="r" b="b"/>
              <a:pathLst>
                <a:path w="3324225" h="247014">
                  <a:moveTo>
                    <a:pt x="3323843" y="0"/>
                  </a:moveTo>
                  <a:lnTo>
                    <a:pt x="61721" y="0"/>
                  </a:lnTo>
                  <a:lnTo>
                    <a:pt x="0" y="246887"/>
                  </a:lnTo>
                  <a:lnTo>
                    <a:pt x="3262121" y="246887"/>
                  </a:lnTo>
                  <a:lnTo>
                    <a:pt x="3323843" y="0"/>
                  </a:lnTo>
                  <a:close/>
                </a:path>
              </a:pathLst>
            </a:custGeom>
            <a:solidFill>
              <a:srgbClr val="1D4A61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12">
            <a:extLst>
              <a:ext uri="{FF2B5EF4-FFF2-40B4-BE49-F238E27FC236}">
                <a16:creationId xmlns:a16="http://schemas.microsoft.com/office/drawing/2014/main" id="{5F149723-FFC8-4E44-8792-9C315B7DD5B1}"/>
              </a:ext>
            </a:extLst>
          </p:cNvPr>
          <p:cNvSpPr txBox="1"/>
          <p:nvPr/>
        </p:nvSpPr>
        <p:spPr>
          <a:xfrm>
            <a:off x="1685162" y="5893752"/>
            <a:ext cx="85725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1400" spc="-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400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M</a:t>
            </a:r>
            <a:r>
              <a:rPr sz="1400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P</a:t>
            </a:r>
            <a:r>
              <a:rPr sz="1400" spc="-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L</a:t>
            </a:r>
            <a:r>
              <a:rPr sz="14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endParaRPr sz="1400" dirty="0">
              <a:latin typeface="Cambria"/>
              <a:cs typeface="Cambria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object 18"/>
          <p:cNvGrpSpPr/>
          <p:nvPr/>
        </p:nvGrpSpPr>
        <p:grpSpPr>
          <a:xfrm>
            <a:off x="7941310" y="3637279"/>
            <a:ext cx="4150360" cy="2662555"/>
            <a:chOff x="7345616" y="3596576"/>
            <a:chExt cx="4150360" cy="2662555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04354" y="3655314"/>
              <a:ext cx="4032504" cy="254508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404354" y="3655314"/>
              <a:ext cx="4032885" cy="2545080"/>
            </a:xfrm>
            <a:custGeom>
              <a:avLst/>
              <a:gdLst/>
              <a:ahLst/>
              <a:cxnLst/>
              <a:rect l="l" t="t" r="r" b="b"/>
              <a:pathLst>
                <a:path w="4032884" h="2545079">
                  <a:moveTo>
                    <a:pt x="0" y="2545080"/>
                  </a:moveTo>
                  <a:lnTo>
                    <a:pt x="636270" y="0"/>
                  </a:lnTo>
                  <a:lnTo>
                    <a:pt x="4032504" y="0"/>
                  </a:lnTo>
                  <a:lnTo>
                    <a:pt x="3396234" y="2545080"/>
                  </a:lnTo>
                  <a:lnTo>
                    <a:pt x="0" y="2545080"/>
                  </a:lnTo>
                  <a:close/>
                </a:path>
              </a:pathLst>
            </a:custGeom>
            <a:ln w="11734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481316" y="5891784"/>
              <a:ext cx="3325495" cy="247015"/>
            </a:xfrm>
            <a:custGeom>
              <a:avLst/>
              <a:gdLst/>
              <a:ahLst/>
              <a:cxnLst/>
              <a:rect l="l" t="t" r="r" b="b"/>
              <a:pathLst>
                <a:path w="3325495" h="247014">
                  <a:moveTo>
                    <a:pt x="3325367" y="0"/>
                  </a:moveTo>
                  <a:lnTo>
                    <a:pt x="61722" y="0"/>
                  </a:lnTo>
                  <a:lnTo>
                    <a:pt x="0" y="246887"/>
                  </a:lnTo>
                  <a:lnTo>
                    <a:pt x="3263645" y="246887"/>
                  </a:lnTo>
                  <a:lnTo>
                    <a:pt x="3325367" y="0"/>
                  </a:lnTo>
                  <a:close/>
                </a:path>
              </a:pathLst>
            </a:custGeom>
            <a:solidFill>
              <a:srgbClr val="1D4A61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871775" y="5950571"/>
            <a:ext cx="16960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F</a:t>
            </a:r>
            <a:r>
              <a:rPr sz="1400" spc="-10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400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B</a:t>
            </a:r>
            <a:r>
              <a:rPr sz="14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14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400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C</a:t>
            </a:r>
            <a:r>
              <a:rPr sz="1400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1400" spc="130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1400" spc="-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400" spc="-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O</a:t>
            </a:r>
            <a:r>
              <a:rPr sz="1400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C</a:t>
            </a:r>
            <a:r>
              <a:rPr sz="140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spc="-60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endParaRPr sz="1400">
              <a:latin typeface="Cambria"/>
              <a:cs typeface="Cambria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572FB99-C9DF-4EC0-A044-05D3C74B4AA4}"/>
              </a:ext>
            </a:extLst>
          </p:cNvPr>
          <p:cNvGrpSpPr/>
          <p:nvPr/>
        </p:nvGrpSpPr>
        <p:grpSpPr>
          <a:xfrm>
            <a:off x="2896999" y="3635374"/>
            <a:ext cx="4148454" cy="2664460"/>
            <a:chOff x="3753548" y="3674300"/>
            <a:chExt cx="4148454" cy="2664460"/>
          </a:xfrm>
        </p:grpSpPr>
        <p:grpSp>
          <p:nvGrpSpPr>
            <p:cNvPr id="23" name="object 23"/>
            <p:cNvGrpSpPr/>
            <p:nvPr/>
          </p:nvGrpSpPr>
          <p:grpSpPr>
            <a:xfrm>
              <a:off x="3753548" y="3674300"/>
              <a:ext cx="4148454" cy="2664460"/>
              <a:chOff x="3753548" y="3674300"/>
              <a:chExt cx="4148454" cy="2664460"/>
            </a:xfrm>
          </p:grpSpPr>
          <p:pic>
            <p:nvPicPr>
              <p:cNvPr id="24" name="object 24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812285" y="3733038"/>
                <a:ext cx="4030979" cy="2546604"/>
              </a:xfrm>
              <a:prstGeom prst="rect">
                <a:avLst/>
              </a:prstGeom>
            </p:spPr>
          </p:pic>
          <p:sp>
            <p:nvSpPr>
              <p:cNvPr id="25" name="object 25"/>
              <p:cNvSpPr/>
              <p:nvPr/>
            </p:nvSpPr>
            <p:spPr>
              <a:xfrm>
                <a:off x="3812285" y="3733038"/>
                <a:ext cx="4030979" cy="2546985"/>
              </a:xfrm>
              <a:custGeom>
                <a:avLst/>
                <a:gdLst/>
                <a:ahLst/>
                <a:cxnLst/>
                <a:rect l="l" t="t" r="r" b="b"/>
                <a:pathLst>
                  <a:path w="4030979" h="2546985">
                    <a:moveTo>
                      <a:pt x="0" y="2546604"/>
                    </a:moveTo>
                    <a:lnTo>
                      <a:pt x="636651" y="0"/>
                    </a:lnTo>
                    <a:lnTo>
                      <a:pt x="4030980" y="0"/>
                    </a:lnTo>
                    <a:lnTo>
                      <a:pt x="3394329" y="2546604"/>
                    </a:lnTo>
                    <a:lnTo>
                      <a:pt x="0" y="2546604"/>
                    </a:lnTo>
                    <a:close/>
                  </a:path>
                </a:pathLst>
              </a:custGeom>
              <a:ln w="11734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3910583" y="5974080"/>
                <a:ext cx="3325495" cy="248920"/>
              </a:xfrm>
              <a:custGeom>
                <a:avLst/>
                <a:gdLst/>
                <a:ahLst/>
                <a:cxnLst/>
                <a:rect l="l" t="t" r="r" b="b"/>
                <a:pathLst>
                  <a:path w="3325495" h="248920">
                    <a:moveTo>
                      <a:pt x="3325367" y="0"/>
                    </a:moveTo>
                    <a:lnTo>
                      <a:pt x="62102" y="0"/>
                    </a:lnTo>
                    <a:lnTo>
                      <a:pt x="0" y="248412"/>
                    </a:lnTo>
                    <a:lnTo>
                      <a:pt x="3263265" y="248412"/>
                    </a:lnTo>
                    <a:lnTo>
                      <a:pt x="3325367" y="0"/>
                    </a:lnTo>
                    <a:close/>
                  </a:path>
                </a:pathLst>
              </a:custGeom>
              <a:solidFill>
                <a:srgbClr val="1D4A61">
                  <a:alpha val="50979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7" name="object 27"/>
            <p:cNvSpPr txBox="1"/>
            <p:nvPr/>
          </p:nvSpPr>
          <p:spPr>
            <a:xfrm>
              <a:off x="5078348" y="5992469"/>
              <a:ext cx="950594" cy="2393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Q</a:t>
              </a:r>
              <a:r>
                <a:rPr sz="1400" spc="-25" dirty="0">
                  <a:solidFill>
                    <a:srgbClr val="FFFFFF"/>
                  </a:solidFill>
                  <a:latin typeface="Cambria"/>
                  <a:cs typeface="Cambria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U</a:t>
              </a:r>
              <a:r>
                <a:rPr sz="1400" spc="-60" dirty="0">
                  <a:solidFill>
                    <a:srgbClr val="FFFFFF"/>
                  </a:solidFill>
                  <a:latin typeface="Cambria"/>
                  <a:cs typeface="Cambria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A</a:t>
              </a:r>
              <a:r>
                <a:rPr sz="1400" spc="-15" dirty="0">
                  <a:solidFill>
                    <a:srgbClr val="FFFFFF"/>
                  </a:solidFill>
                  <a:latin typeface="Cambria"/>
                  <a:cs typeface="Cambria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L</a:t>
              </a:r>
              <a:r>
                <a:rPr sz="1400" spc="-10" dirty="0">
                  <a:solidFill>
                    <a:srgbClr val="FFFFFF"/>
                  </a:solidFill>
                  <a:latin typeface="Cambria"/>
                  <a:cs typeface="Cambria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I</a:t>
              </a:r>
              <a:r>
                <a:rPr sz="1400" spc="-15" dirty="0">
                  <a:solidFill>
                    <a:srgbClr val="FFFFFF"/>
                  </a:solidFill>
                  <a:latin typeface="Cambria"/>
                  <a:cs typeface="Cambria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T</a:t>
              </a:r>
              <a:r>
                <a:rPr sz="1400" spc="-15" dirty="0">
                  <a:solidFill>
                    <a:srgbClr val="FFFFFF"/>
                  </a:solidFill>
                  <a:latin typeface="Cambria"/>
                  <a:cs typeface="Cambria"/>
                </a:rPr>
                <a:t> </a:t>
              </a:r>
              <a:r>
                <a:rPr sz="1400" spc="-50" dirty="0">
                  <a:solidFill>
                    <a:srgbClr val="FFFFFF"/>
                  </a:solidFill>
                  <a:latin typeface="Cambria"/>
                  <a:cs typeface="Cambria"/>
                </a:rPr>
                <a:t>Y</a:t>
              </a:r>
              <a:endParaRPr sz="1400" dirty="0">
                <a:latin typeface="Cambria"/>
                <a:cs typeface="Cambria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B6CEE12-430A-4FE8-ACDF-0D90F8DDCCA6}"/>
              </a:ext>
            </a:extLst>
          </p:cNvPr>
          <p:cNvGrpSpPr/>
          <p:nvPr/>
        </p:nvGrpSpPr>
        <p:grpSpPr>
          <a:xfrm>
            <a:off x="634710" y="909036"/>
            <a:ext cx="4148454" cy="2662555"/>
            <a:chOff x="159956" y="3567620"/>
            <a:chExt cx="4148454" cy="2662555"/>
          </a:xfrm>
        </p:grpSpPr>
        <p:grpSp>
          <p:nvGrpSpPr>
            <p:cNvPr id="28" name="object 28"/>
            <p:cNvGrpSpPr/>
            <p:nvPr/>
          </p:nvGrpSpPr>
          <p:grpSpPr>
            <a:xfrm>
              <a:off x="159956" y="3567620"/>
              <a:ext cx="4148454" cy="2662555"/>
              <a:chOff x="159956" y="3567620"/>
              <a:chExt cx="4148454" cy="2662555"/>
            </a:xfrm>
          </p:grpSpPr>
          <p:pic>
            <p:nvPicPr>
              <p:cNvPr id="29" name="object 2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18694" y="3626358"/>
                <a:ext cx="4030979" cy="2545080"/>
              </a:xfrm>
              <a:prstGeom prst="rect">
                <a:avLst/>
              </a:prstGeom>
            </p:spPr>
          </p:pic>
          <p:sp>
            <p:nvSpPr>
              <p:cNvPr id="30" name="object 30"/>
              <p:cNvSpPr/>
              <p:nvPr/>
            </p:nvSpPr>
            <p:spPr>
              <a:xfrm>
                <a:off x="218694" y="3626358"/>
                <a:ext cx="4030979" cy="2545080"/>
              </a:xfrm>
              <a:custGeom>
                <a:avLst/>
                <a:gdLst/>
                <a:ahLst/>
                <a:cxnLst/>
                <a:rect l="l" t="t" r="r" b="b"/>
                <a:pathLst>
                  <a:path w="4030979" h="2545079">
                    <a:moveTo>
                      <a:pt x="0" y="2545080"/>
                    </a:moveTo>
                    <a:lnTo>
                      <a:pt x="636269" y="0"/>
                    </a:lnTo>
                    <a:lnTo>
                      <a:pt x="4030979" y="0"/>
                    </a:lnTo>
                    <a:lnTo>
                      <a:pt x="3394709" y="2545080"/>
                    </a:lnTo>
                    <a:lnTo>
                      <a:pt x="0" y="2545080"/>
                    </a:lnTo>
                    <a:close/>
                  </a:path>
                </a:pathLst>
              </a:custGeom>
              <a:ln w="11734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309372" y="5864352"/>
                <a:ext cx="3325495" cy="247015"/>
              </a:xfrm>
              <a:custGeom>
                <a:avLst/>
                <a:gdLst/>
                <a:ahLst/>
                <a:cxnLst/>
                <a:rect l="l" t="t" r="r" b="b"/>
                <a:pathLst>
                  <a:path w="3325495" h="247014">
                    <a:moveTo>
                      <a:pt x="3325367" y="0"/>
                    </a:moveTo>
                    <a:lnTo>
                      <a:pt x="61721" y="0"/>
                    </a:lnTo>
                    <a:lnTo>
                      <a:pt x="0" y="246888"/>
                    </a:lnTo>
                    <a:lnTo>
                      <a:pt x="3263645" y="246888"/>
                    </a:lnTo>
                    <a:lnTo>
                      <a:pt x="3325367" y="0"/>
                    </a:lnTo>
                    <a:close/>
                  </a:path>
                </a:pathLst>
              </a:custGeom>
              <a:solidFill>
                <a:srgbClr val="1D4A61">
                  <a:alpha val="50979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2" name="object 32"/>
            <p:cNvSpPr txBox="1"/>
            <p:nvPr/>
          </p:nvSpPr>
          <p:spPr>
            <a:xfrm>
              <a:off x="756005" y="5882436"/>
              <a:ext cx="2392045" cy="2393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F</a:t>
              </a:r>
              <a:r>
                <a:rPr sz="1400" spc="-105" dirty="0">
                  <a:solidFill>
                    <a:srgbClr val="FFFFFF"/>
                  </a:solidFill>
                  <a:latin typeface="Cambria"/>
                  <a:cs typeface="Cambria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A</a:t>
              </a:r>
              <a:r>
                <a:rPr sz="1400" spc="-15" dirty="0">
                  <a:solidFill>
                    <a:srgbClr val="FFFFFF"/>
                  </a:solidFill>
                  <a:latin typeface="Cambria"/>
                  <a:cs typeface="Cambria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B</a:t>
              </a:r>
              <a:r>
                <a:rPr sz="1400" spc="-10" dirty="0">
                  <a:solidFill>
                    <a:srgbClr val="FFFFFF"/>
                  </a:solidFill>
                  <a:latin typeface="Cambria"/>
                  <a:cs typeface="Cambria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R</a:t>
              </a:r>
              <a:r>
                <a:rPr sz="1400" spc="-10" dirty="0">
                  <a:solidFill>
                    <a:srgbClr val="FFFFFF"/>
                  </a:solidFill>
                  <a:latin typeface="Cambria"/>
                  <a:cs typeface="Cambria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I</a:t>
              </a:r>
              <a:r>
                <a:rPr sz="1400" spc="-10" dirty="0">
                  <a:solidFill>
                    <a:srgbClr val="FFFFFF"/>
                  </a:solidFill>
                  <a:latin typeface="Cambria"/>
                  <a:cs typeface="Cambria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C</a:t>
              </a:r>
              <a:r>
                <a:rPr sz="1400" spc="-25" dirty="0">
                  <a:solidFill>
                    <a:srgbClr val="FFFFFF"/>
                  </a:solidFill>
                  <a:latin typeface="Cambria"/>
                  <a:cs typeface="Cambria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S</a:t>
              </a:r>
              <a:r>
                <a:rPr sz="1400" spc="130" dirty="0">
                  <a:solidFill>
                    <a:srgbClr val="FFFFFF"/>
                  </a:solidFill>
                  <a:latin typeface="Cambria"/>
                  <a:cs typeface="Cambria"/>
                </a:rPr>
                <a:t>  </a:t>
              </a: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R</a:t>
              </a:r>
              <a:r>
                <a:rPr sz="1400" spc="-10" dirty="0">
                  <a:solidFill>
                    <a:srgbClr val="FFFFFF"/>
                  </a:solidFill>
                  <a:latin typeface="Cambria"/>
                  <a:cs typeface="Cambria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E</a:t>
              </a:r>
              <a:r>
                <a:rPr sz="1400" spc="-15" dirty="0">
                  <a:solidFill>
                    <a:srgbClr val="FFFFFF"/>
                  </a:solidFill>
                  <a:latin typeface="Cambria"/>
                  <a:cs typeface="Cambria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L</a:t>
              </a:r>
              <a:r>
                <a:rPr sz="1400" spc="-15" dirty="0">
                  <a:solidFill>
                    <a:srgbClr val="FFFFFF"/>
                  </a:solidFill>
                  <a:latin typeface="Cambria"/>
                  <a:cs typeface="Cambria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A</a:t>
              </a:r>
              <a:r>
                <a:rPr sz="1400" spc="-10" dirty="0">
                  <a:solidFill>
                    <a:srgbClr val="FFFFFF"/>
                  </a:solidFill>
                  <a:latin typeface="Cambria"/>
                  <a:cs typeface="Cambria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X</a:t>
              </a:r>
              <a:r>
                <a:rPr sz="1400" spc="-10" dirty="0">
                  <a:solidFill>
                    <a:srgbClr val="FFFFFF"/>
                  </a:solidFill>
                  <a:latin typeface="Cambria"/>
                  <a:cs typeface="Cambria"/>
                </a:rPr>
                <a:t> A</a:t>
              </a:r>
              <a:r>
                <a:rPr sz="1400" spc="-95" dirty="0">
                  <a:solidFill>
                    <a:srgbClr val="FFFFFF"/>
                  </a:solidFill>
                  <a:latin typeface="Cambria"/>
                  <a:cs typeface="Cambria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T</a:t>
              </a:r>
              <a:r>
                <a:rPr sz="1400" spc="-20" dirty="0">
                  <a:solidFill>
                    <a:srgbClr val="FFFFFF"/>
                  </a:solidFill>
                  <a:latin typeface="Cambria"/>
                  <a:cs typeface="Cambria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I</a:t>
              </a:r>
              <a:r>
                <a:rPr sz="1400" spc="-10" dirty="0">
                  <a:solidFill>
                    <a:srgbClr val="FFFFFF"/>
                  </a:solidFill>
                  <a:latin typeface="Cambria"/>
                  <a:cs typeface="Cambria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Cambria"/>
                  <a:cs typeface="Cambria"/>
                </a:rPr>
                <a:t>O</a:t>
              </a:r>
              <a:r>
                <a:rPr sz="1400" spc="-20" dirty="0">
                  <a:solidFill>
                    <a:srgbClr val="FFFFFF"/>
                  </a:solidFill>
                  <a:latin typeface="Cambria"/>
                  <a:cs typeface="Cambria"/>
                </a:rPr>
                <a:t> </a:t>
              </a:r>
              <a:r>
                <a:rPr sz="1400" spc="-50" dirty="0">
                  <a:solidFill>
                    <a:srgbClr val="FFFFFF"/>
                  </a:solidFill>
                  <a:latin typeface="Cambria"/>
                  <a:cs typeface="Cambria"/>
                </a:rPr>
                <a:t>N</a:t>
              </a:r>
              <a:endParaRPr sz="1400" dirty="0">
                <a:latin typeface="Cambria"/>
                <a:cs typeface="Cambria"/>
              </a:endParaRPr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0" y="143821"/>
            <a:ext cx="12192000" cy="6714686"/>
            <a:chOff x="0" y="143821"/>
            <a:chExt cx="12192000" cy="6714686"/>
          </a:xfrm>
        </p:grpSpPr>
        <p:pic>
          <p:nvPicPr>
            <p:cNvPr id="34" name="object 3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8800" y="143821"/>
              <a:ext cx="2743200" cy="30366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0" y="6579107"/>
              <a:ext cx="12192000" cy="279400"/>
            </a:xfrm>
            <a:custGeom>
              <a:avLst/>
              <a:gdLst/>
              <a:ahLst/>
              <a:cxnLst/>
              <a:rect l="l" t="t" r="r" b="b"/>
              <a:pathLst>
                <a:path w="12192000" h="279400">
                  <a:moveTo>
                    <a:pt x="12192000" y="0"/>
                  </a:moveTo>
                  <a:lnTo>
                    <a:pt x="0" y="0"/>
                  </a:lnTo>
                  <a:lnTo>
                    <a:pt x="0" y="278892"/>
                  </a:lnTo>
                  <a:lnTo>
                    <a:pt x="12192000" y="27889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18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69926" y="160782"/>
              <a:ext cx="736600" cy="721360"/>
            </a:xfrm>
            <a:custGeom>
              <a:avLst/>
              <a:gdLst/>
              <a:ahLst/>
              <a:cxnLst/>
              <a:rect l="l" t="t" r="r" b="b"/>
              <a:pathLst>
                <a:path w="736600" h="721360">
                  <a:moveTo>
                    <a:pt x="0" y="569976"/>
                  </a:moveTo>
                  <a:lnTo>
                    <a:pt x="568452" y="569976"/>
                  </a:lnTo>
                  <a:lnTo>
                    <a:pt x="568452" y="0"/>
                  </a:lnTo>
                  <a:lnTo>
                    <a:pt x="0" y="0"/>
                  </a:lnTo>
                  <a:lnTo>
                    <a:pt x="0" y="569976"/>
                  </a:lnTo>
                  <a:close/>
                </a:path>
                <a:path w="736600" h="721360">
                  <a:moveTo>
                    <a:pt x="166116" y="720852"/>
                  </a:moveTo>
                  <a:lnTo>
                    <a:pt x="736092" y="720852"/>
                  </a:lnTo>
                  <a:lnTo>
                    <a:pt x="736092" y="150875"/>
                  </a:lnTo>
                  <a:lnTo>
                    <a:pt x="166116" y="150875"/>
                  </a:lnTo>
                  <a:lnTo>
                    <a:pt x="166116" y="720852"/>
                  </a:lnTo>
                  <a:close/>
                </a:path>
              </a:pathLst>
            </a:custGeom>
            <a:ln w="28956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906526" y="256733"/>
            <a:ext cx="594147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100"/>
              </a:spcBef>
            </a:pPr>
            <a:r>
              <a:rPr sz="3200" spc="-20" dirty="0"/>
              <a:t>MANUFACTURING</a:t>
            </a:r>
            <a:r>
              <a:rPr sz="3200" spc="-65" dirty="0"/>
              <a:t> </a:t>
            </a:r>
            <a:r>
              <a:rPr sz="3200" spc="-10" dirty="0">
                <a:solidFill>
                  <a:srgbClr val="006FC0"/>
                </a:solidFill>
              </a:rPr>
              <a:t>MATRIX</a:t>
            </a:r>
          </a:p>
        </p:txBody>
      </p:sp>
      <p:sp>
        <p:nvSpPr>
          <p:cNvPr id="39" name="object 6">
            <a:extLst>
              <a:ext uri="{FF2B5EF4-FFF2-40B4-BE49-F238E27FC236}">
                <a16:creationId xmlns:a16="http://schemas.microsoft.com/office/drawing/2014/main" id="{A2E3F7AF-8791-4865-94E8-CF8BEF301A21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  <p:grpSp>
        <p:nvGrpSpPr>
          <p:cNvPr id="42" name="object 13">
            <a:extLst>
              <a:ext uri="{FF2B5EF4-FFF2-40B4-BE49-F238E27FC236}">
                <a16:creationId xmlns:a16="http://schemas.microsoft.com/office/drawing/2014/main" id="{7A181056-0B5B-41E9-B01E-FBDC61070C98}"/>
              </a:ext>
            </a:extLst>
          </p:cNvPr>
          <p:cNvGrpSpPr/>
          <p:nvPr/>
        </p:nvGrpSpPr>
        <p:grpSpPr>
          <a:xfrm>
            <a:off x="5941187" y="968218"/>
            <a:ext cx="4030979" cy="2545080"/>
            <a:chOff x="8108442" y="907541"/>
            <a:chExt cx="4030979" cy="2545080"/>
          </a:xfrm>
        </p:grpSpPr>
        <p:pic>
          <p:nvPicPr>
            <p:cNvPr id="43" name="object 14">
              <a:extLst>
                <a:ext uri="{FF2B5EF4-FFF2-40B4-BE49-F238E27FC236}">
                  <a16:creationId xmlns:a16="http://schemas.microsoft.com/office/drawing/2014/main" id="{8C98A75F-EB33-4DBE-A4A3-3FCE85CEAD8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08442" y="907541"/>
              <a:ext cx="4030979" cy="2545079"/>
            </a:xfrm>
            <a:prstGeom prst="rect">
              <a:avLst/>
            </a:prstGeom>
          </p:spPr>
        </p:pic>
        <p:sp>
          <p:nvSpPr>
            <p:cNvPr id="44" name="object 15">
              <a:extLst>
                <a:ext uri="{FF2B5EF4-FFF2-40B4-BE49-F238E27FC236}">
                  <a16:creationId xmlns:a16="http://schemas.microsoft.com/office/drawing/2014/main" id="{65BD0FA1-E5D3-4BCA-A5A5-71E74E5E3144}"/>
                </a:ext>
              </a:extLst>
            </p:cNvPr>
            <p:cNvSpPr/>
            <p:nvPr/>
          </p:nvSpPr>
          <p:spPr>
            <a:xfrm>
              <a:off x="8108442" y="907541"/>
              <a:ext cx="4030979" cy="2545080"/>
            </a:xfrm>
            <a:custGeom>
              <a:avLst/>
              <a:gdLst/>
              <a:ahLst/>
              <a:cxnLst/>
              <a:rect l="l" t="t" r="r" b="b"/>
              <a:pathLst>
                <a:path w="4030979" h="2545079">
                  <a:moveTo>
                    <a:pt x="0" y="2545080"/>
                  </a:moveTo>
                  <a:lnTo>
                    <a:pt x="636269" y="0"/>
                  </a:lnTo>
                  <a:lnTo>
                    <a:pt x="4030979" y="0"/>
                  </a:lnTo>
                  <a:lnTo>
                    <a:pt x="3394709" y="2545080"/>
                  </a:lnTo>
                  <a:lnTo>
                    <a:pt x="0" y="2545080"/>
                  </a:lnTo>
                  <a:close/>
                </a:path>
              </a:pathLst>
            </a:custGeom>
            <a:ln w="11734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6">
              <a:extLst>
                <a:ext uri="{FF2B5EF4-FFF2-40B4-BE49-F238E27FC236}">
                  <a16:creationId xmlns:a16="http://schemas.microsoft.com/office/drawing/2014/main" id="{0CEE67C9-0289-4590-B600-9FD5C2B4314F}"/>
                </a:ext>
              </a:extLst>
            </p:cNvPr>
            <p:cNvSpPr/>
            <p:nvPr/>
          </p:nvSpPr>
          <p:spPr>
            <a:xfrm>
              <a:off x="8193024" y="3139440"/>
              <a:ext cx="3325495" cy="247015"/>
            </a:xfrm>
            <a:custGeom>
              <a:avLst/>
              <a:gdLst/>
              <a:ahLst/>
              <a:cxnLst/>
              <a:rect l="l" t="t" r="r" b="b"/>
              <a:pathLst>
                <a:path w="3325495" h="247014">
                  <a:moveTo>
                    <a:pt x="3325368" y="0"/>
                  </a:moveTo>
                  <a:lnTo>
                    <a:pt x="61722" y="0"/>
                  </a:lnTo>
                  <a:lnTo>
                    <a:pt x="0" y="246887"/>
                  </a:lnTo>
                  <a:lnTo>
                    <a:pt x="3263646" y="246887"/>
                  </a:lnTo>
                  <a:lnTo>
                    <a:pt x="3325368" y="0"/>
                  </a:lnTo>
                  <a:close/>
                </a:path>
              </a:pathLst>
            </a:custGeom>
            <a:solidFill>
              <a:srgbClr val="1D4A61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17">
            <a:extLst>
              <a:ext uri="{FF2B5EF4-FFF2-40B4-BE49-F238E27FC236}">
                <a16:creationId xmlns:a16="http://schemas.microsoft.com/office/drawing/2014/main" id="{B0830791-B19C-4FC7-95A5-E23E752EB3C0}"/>
              </a:ext>
            </a:extLst>
          </p:cNvPr>
          <p:cNvSpPr txBox="1"/>
          <p:nvPr/>
        </p:nvSpPr>
        <p:spPr>
          <a:xfrm>
            <a:off x="7398385" y="3216627"/>
            <a:ext cx="5429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400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1400" spc="-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rgbClr val="FFFFFF"/>
                </a:solidFill>
                <a:latin typeface="Cambria"/>
                <a:cs typeface="Cambria"/>
              </a:rPr>
              <a:t>O</a:t>
            </a:r>
            <a:r>
              <a:rPr sz="1400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endParaRPr sz="1400" dirty="0">
              <a:latin typeface="Cambria"/>
              <a:cs typeface="Cambria"/>
            </a:endParaRP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731782"/>
              </p:ext>
            </p:extLst>
          </p:nvPr>
        </p:nvGraphicFramePr>
        <p:xfrm>
          <a:off x="2707513" y="1165225"/>
          <a:ext cx="6628764" cy="5083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7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1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6635">
                <a:tc>
                  <a:txBody>
                    <a:bodyPr/>
                    <a:lstStyle/>
                    <a:p>
                      <a:pPr marR="45720" algn="ctr">
                        <a:lnSpc>
                          <a:spcPct val="100000"/>
                        </a:lnSpc>
                        <a:spcBef>
                          <a:spcPts val="1764"/>
                        </a:spcBef>
                      </a:pPr>
                      <a:r>
                        <a:rPr lang="en-US" sz="2400" b="1" spc="-20" dirty="0">
                          <a:latin typeface="Times New Roman"/>
                          <a:cs typeface="Times New Roman"/>
                        </a:rPr>
                        <a:t>95</a:t>
                      </a:r>
                      <a:r>
                        <a:rPr sz="2400" b="1" spc="-20" dirty="0">
                          <a:latin typeface="Times New Roman"/>
                          <a:cs typeface="Times New Roman"/>
                        </a:rPr>
                        <a:t>0+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marR="4699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mbria"/>
                          <a:cs typeface="Cambria"/>
                        </a:rPr>
                        <a:t>Number</a:t>
                      </a:r>
                      <a:r>
                        <a:rPr sz="1200" spc="19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of</a:t>
                      </a:r>
                      <a:r>
                        <a:rPr sz="1200" spc="13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35" dirty="0">
                          <a:latin typeface="Cambria"/>
                          <a:cs typeface="Cambria"/>
                        </a:rPr>
                        <a:t>Employee</a:t>
                      </a:r>
                      <a:endParaRPr sz="1200" dirty="0">
                        <a:latin typeface="Cambria"/>
                        <a:cs typeface="Cambria"/>
                      </a:endParaRPr>
                    </a:p>
                  </a:txBody>
                  <a:tcPr marL="0" marR="0" marT="22415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6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2400" b="1" spc="-25" dirty="0">
                          <a:latin typeface="Cambria"/>
                          <a:cs typeface="Cambria"/>
                        </a:rPr>
                        <a:t>95%</a:t>
                      </a:r>
                      <a:endParaRPr sz="2400" dirty="0">
                        <a:latin typeface="Cambria"/>
                        <a:cs typeface="Cambria"/>
                      </a:endParaRPr>
                    </a:p>
                    <a:p>
                      <a:pPr marR="2222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85" dirty="0">
                          <a:latin typeface="Cambria"/>
                          <a:cs typeface="Cambria"/>
                        </a:rPr>
                        <a:t>On</a:t>
                      </a:r>
                      <a:r>
                        <a:rPr sz="1200" spc="2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dirty="0">
                          <a:latin typeface="Cambria"/>
                          <a:cs typeface="Cambria"/>
                        </a:rPr>
                        <a:t>Time</a:t>
                      </a:r>
                      <a:r>
                        <a:rPr sz="1200" spc="5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10" dirty="0">
                          <a:latin typeface="Cambria"/>
                          <a:cs typeface="Cambria"/>
                        </a:rPr>
                        <a:t>Delivery</a:t>
                      </a:r>
                      <a:endParaRPr sz="1200" dirty="0">
                        <a:latin typeface="Cambria"/>
                        <a:cs typeface="Cambria"/>
                      </a:endParaRPr>
                    </a:p>
                  </a:txBody>
                  <a:tcPr marL="0" marR="0" marT="2266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635">
                <a:tc>
                  <a:txBody>
                    <a:bodyPr/>
                    <a:lstStyle/>
                    <a:p>
                      <a:pPr marR="90805" algn="ctr">
                        <a:lnSpc>
                          <a:spcPct val="100000"/>
                        </a:lnSpc>
                        <a:spcBef>
                          <a:spcPts val="1764"/>
                        </a:spcBef>
                      </a:pPr>
                      <a:r>
                        <a:rPr sz="2400" b="1" spc="-20" dirty="0">
                          <a:latin typeface="Cambria"/>
                          <a:cs typeface="Cambria"/>
                        </a:rPr>
                        <a:t>0.5%</a:t>
                      </a:r>
                      <a:endParaRPr sz="2400">
                        <a:latin typeface="Cambria"/>
                        <a:cs typeface="Cambria"/>
                      </a:endParaRPr>
                    </a:p>
                    <a:p>
                      <a:pPr marR="8763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55" dirty="0">
                          <a:latin typeface="Cambria"/>
                          <a:cs typeface="Cambria"/>
                        </a:rPr>
                        <a:t>Recheck</a:t>
                      </a:r>
                      <a:r>
                        <a:rPr sz="1200" spc="6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70" dirty="0">
                          <a:latin typeface="Cambria"/>
                          <a:cs typeface="Cambria"/>
                        </a:rPr>
                        <a:t>/</a:t>
                      </a:r>
                      <a:r>
                        <a:rPr sz="1200" spc="-10" dirty="0">
                          <a:latin typeface="Cambria"/>
                          <a:cs typeface="Cambria"/>
                        </a:rPr>
                        <a:t> Rework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22415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6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1775"/>
                        </a:spcBef>
                      </a:pPr>
                      <a:r>
                        <a:rPr lang="en-US" sz="2400" b="1" spc="-10" dirty="0">
                          <a:latin typeface="Cambria"/>
                          <a:cs typeface="Cambria"/>
                        </a:rPr>
                        <a:t>6</a:t>
                      </a:r>
                      <a:r>
                        <a:rPr sz="2400" b="1" spc="-10" dirty="0">
                          <a:latin typeface="Cambria"/>
                          <a:cs typeface="Cambria"/>
                        </a:rPr>
                        <a:t>00,000</a:t>
                      </a:r>
                      <a:endParaRPr sz="2400" dirty="0">
                        <a:latin typeface="Cambria"/>
                        <a:cs typeface="Cambria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mbria"/>
                          <a:cs typeface="Cambria"/>
                        </a:rPr>
                        <a:t>Production</a:t>
                      </a:r>
                      <a:r>
                        <a:rPr sz="1200" spc="5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65" dirty="0">
                          <a:latin typeface="Cambria"/>
                          <a:cs typeface="Cambria"/>
                        </a:rPr>
                        <a:t>Capacity</a:t>
                      </a:r>
                      <a:r>
                        <a:rPr sz="1200" spc="12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70" dirty="0">
                          <a:latin typeface="Cambria"/>
                          <a:cs typeface="Cambria"/>
                        </a:rPr>
                        <a:t>/</a:t>
                      </a:r>
                      <a:r>
                        <a:rPr sz="1200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20" dirty="0">
                          <a:latin typeface="Cambria"/>
                          <a:cs typeface="Cambria"/>
                        </a:rPr>
                        <a:t>Month</a:t>
                      </a:r>
                      <a:endParaRPr sz="1200" dirty="0">
                        <a:latin typeface="Cambria"/>
                        <a:cs typeface="Cambria"/>
                      </a:endParaRPr>
                    </a:p>
                  </a:txBody>
                  <a:tcPr marL="0" marR="0" marT="225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635"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770"/>
                        </a:spcBef>
                      </a:pPr>
                      <a:r>
                        <a:rPr lang="en-US" sz="2400" b="1" spc="-20" dirty="0">
                          <a:latin typeface="Cambria"/>
                          <a:cs typeface="Cambria"/>
                        </a:rPr>
                        <a:t>800</a:t>
                      </a:r>
                      <a:r>
                        <a:rPr sz="2400" b="1" spc="-20" dirty="0">
                          <a:latin typeface="Cambria"/>
                          <a:cs typeface="Cambria"/>
                        </a:rPr>
                        <a:t>+</a:t>
                      </a:r>
                      <a:endParaRPr sz="2400" dirty="0">
                        <a:latin typeface="Cambria"/>
                        <a:cs typeface="Cambria"/>
                      </a:endParaRPr>
                    </a:p>
                    <a:p>
                      <a:pPr marL="2984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10" dirty="0">
                          <a:latin typeface="Cambria"/>
                          <a:cs typeface="Cambria"/>
                        </a:rPr>
                        <a:t>Number</a:t>
                      </a:r>
                      <a:r>
                        <a:rPr sz="1200" spc="10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10" dirty="0">
                          <a:latin typeface="Cambria"/>
                          <a:cs typeface="Cambria"/>
                        </a:rPr>
                        <a:t>of</a:t>
                      </a:r>
                      <a:r>
                        <a:rPr sz="1200" spc="14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spc="-10" dirty="0">
                          <a:latin typeface="Cambria"/>
                          <a:cs typeface="Cambria"/>
                        </a:rPr>
                        <a:t>Machine</a:t>
                      </a:r>
                      <a:endParaRPr sz="1200" dirty="0">
                        <a:latin typeface="Cambria"/>
                        <a:cs typeface="Cambria"/>
                      </a:endParaRPr>
                    </a:p>
                  </a:txBody>
                  <a:tcPr marL="0" marR="0" marT="224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1195" y="2204466"/>
            <a:ext cx="3294887" cy="9845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25896" y="3262122"/>
            <a:ext cx="3294888" cy="94030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04559" y="5231130"/>
            <a:ext cx="3288791" cy="1008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11195" y="4246627"/>
            <a:ext cx="3290315" cy="9845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25896" y="1177291"/>
            <a:ext cx="3304032" cy="100126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3130" y="144501"/>
            <a:ext cx="2676292" cy="296263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0" y="6579107"/>
            <a:ext cx="12192000" cy="279400"/>
          </a:xfrm>
          <a:custGeom>
            <a:avLst/>
            <a:gdLst/>
            <a:ahLst/>
            <a:cxnLst/>
            <a:rect l="l" t="t" r="r" b="b"/>
            <a:pathLst>
              <a:path w="12192000" h="279400">
                <a:moveTo>
                  <a:pt x="12192000" y="0"/>
                </a:moveTo>
                <a:lnTo>
                  <a:pt x="0" y="0"/>
                </a:lnTo>
                <a:lnTo>
                  <a:pt x="0" y="278892"/>
                </a:lnTo>
                <a:lnTo>
                  <a:pt x="12192000" y="278892"/>
                </a:lnTo>
                <a:lnTo>
                  <a:pt x="12192000" y="0"/>
                </a:lnTo>
                <a:close/>
              </a:path>
            </a:pathLst>
          </a:custGeom>
          <a:solidFill>
            <a:srgbClr val="118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9926" y="215645"/>
            <a:ext cx="736600" cy="719455"/>
          </a:xfrm>
          <a:custGeom>
            <a:avLst/>
            <a:gdLst/>
            <a:ahLst/>
            <a:cxnLst/>
            <a:rect l="l" t="t" r="r" b="b"/>
            <a:pathLst>
              <a:path w="736600" h="719455">
                <a:moveTo>
                  <a:pt x="0" y="569976"/>
                </a:moveTo>
                <a:lnTo>
                  <a:pt x="568452" y="569976"/>
                </a:lnTo>
                <a:lnTo>
                  <a:pt x="568452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  <a:path w="736600" h="719455">
                <a:moveTo>
                  <a:pt x="166116" y="719327"/>
                </a:moveTo>
                <a:lnTo>
                  <a:pt x="736092" y="719327"/>
                </a:lnTo>
                <a:lnTo>
                  <a:pt x="736092" y="150875"/>
                </a:lnTo>
                <a:lnTo>
                  <a:pt x="166116" y="150875"/>
                </a:lnTo>
                <a:lnTo>
                  <a:pt x="166116" y="719327"/>
                </a:lnTo>
                <a:close/>
              </a:path>
            </a:pathLst>
          </a:custGeom>
          <a:ln w="28956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90600" y="347286"/>
            <a:ext cx="267629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 dirty="0"/>
              <a:t>STATISICS</a:t>
            </a: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C348D941-1E48-45EA-97EC-421C7D90642F}"/>
              </a:ext>
            </a:extLst>
          </p:cNvPr>
          <p:cNvSpPr txBox="1"/>
          <p:nvPr/>
        </p:nvSpPr>
        <p:spPr>
          <a:xfrm>
            <a:off x="5678804" y="6580339"/>
            <a:ext cx="6421120" cy="21865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400" dirty="0">
                <a:solidFill>
                  <a:schemeClr val="bg1"/>
                </a:solidFill>
                <a:latin typeface="Cambria"/>
                <a:cs typeface="Cambri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7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US" sz="1400" spc="55" dirty="0">
                <a:solidFill>
                  <a:schemeClr val="bg1"/>
                </a:solidFill>
                <a:latin typeface="Cambria"/>
                <a:cs typeface="Cambri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fardarbd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sz="1400" spc="204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spc="300" dirty="0">
                <a:solidFill>
                  <a:schemeClr val="bg1"/>
                </a:solidFill>
                <a:latin typeface="Cambria"/>
                <a:cs typeface="Cambria"/>
              </a:rPr>
              <a:t>|</a:t>
            </a:r>
            <a:r>
              <a:rPr sz="1400" spc="26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Phone:</a:t>
            </a:r>
            <a:r>
              <a:rPr sz="1400" spc="5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1400" dirty="0">
                <a:solidFill>
                  <a:schemeClr val="bg1"/>
                </a:solidFill>
                <a:latin typeface="Cambria"/>
                <a:cs typeface="Cambria"/>
              </a:rPr>
              <a:t>+880</a:t>
            </a:r>
            <a:r>
              <a:rPr sz="1400" spc="2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mbria"/>
              </a:rPr>
              <a:t>1865-018138</a:t>
            </a:r>
            <a:endParaRPr sz="1400" dirty="0">
              <a:solidFill>
                <a:schemeClr val="bg1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1462</TotalTime>
  <Words>2249</Words>
  <Application>Microsoft Office PowerPoint</Application>
  <PresentationFormat>Widescreen</PresentationFormat>
  <Paragraphs>216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Arial</vt:lpstr>
      <vt:lpstr>Arial MT</vt:lpstr>
      <vt:lpstr>Calibri</vt:lpstr>
      <vt:lpstr>Cambria</vt:lpstr>
      <vt:lpstr>Candara</vt:lpstr>
      <vt:lpstr>Century Gothic</vt:lpstr>
      <vt:lpstr>Comic Sans MS</vt:lpstr>
      <vt:lpstr>Lucida Sans Unicode</vt:lpstr>
      <vt:lpstr>Roboto</vt:lpstr>
      <vt:lpstr>Tahoma</vt:lpstr>
      <vt:lpstr>Times New Roman</vt:lpstr>
      <vt:lpstr>Verdana</vt:lpstr>
      <vt:lpstr>Wingdings</vt:lpstr>
      <vt:lpstr>Wingdings 3</vt:lpstr>
      <vt:lpstr>Wisp</vt:lpstr>
      <vt:lpstr>PowerPoint Presentation</vt:lpstr>
      <vt:lpstr>Company Profile</vt:lpstr>
      <vt:lpstr>ABOUT US</vt:lpstr>
      <vt:lpstr>ABOUT US</vt:lpstr>
      <vt:lpstr>WHY PERTNER WITH US</vt:lpstr>
      <vt:lpstr>OUR WORKING PROCEDURE</vt:lpstr>
      <vt:lpstr>MANUFACTURING MATRIX</vt:lpstr>
      <vt:lpstr>MANUFACTURING MATRIX</vt:lpstr>
      <vt:lpstr>STATISICS</vt:lpstr>
      <vt:lpstr>AWARDS &amp; RECOGNITION</vt:lpstr>
      <vt:lpstr>OUR VALUED PARTNER &amp; EXPORT COUNTRIES</vt:lpstr>
      <vt:lpstr>OUR VALUED PARTNER &amp; EXPORT COUNTRIES</vt:lpstr>
      <vt:lpstr>OUR TECHNOLOGY  &amp; SYSTEM</vt:lpstr>
      <vt:lpstr>OUR TECHNOLOGY  &amp; SYSTEM</vt:lpstr>
      <vt:lpstr>Sewing Machinery Sewing requires passion, creativity, soul’s satisfaction and maneuvers from highly Advanced Cost-Effective Machines &amp; Equipment like Energy Saving Bulbs, Servo-Motors &amp; Thread Trimmers, etc. Our highly trained operators with great thirsts are continuously pouring out their sewing craftsmanship &amp; artistry as the bobbin of our efforts never ends.</vt:lpstr>
      <vt:lpstr>PowerPoint Presentation</vt:lpstr>
      <vt:lpstr>JACKET &amp; SWEAT SHIRT</vt:lpstr>
      <vt:lpstr>SHORTS &amp; TROUSER</vt:lpstr>
      <vt:lpstr>TEE-SHIRT</vt:lpstr>
      <vt:lpstr>TEE-SHIRT</vt:lpstr>
      <vt:lpstr>PowerPoint Presentation</vt:lpstr>
      <vt:lpstr>UNDER GARMENTS</vt:lpstr>
      <vt:lpstr>PowerPoint Presentation</vt:lpstr>
      <vt:lpstr>KIDS LONG TEE</vt:lpstr>
      <vt:lpstr>KIDS TEE-SHIRT</vt:lpstr>
      <vt:lpstr>PowerPoint Presentation</vt:lpstr>
      <vt:lpstr>LADIES DRESS</vt:lpstr>
      <vt:lpstr>LADIES DRESS</vt:lpstr>
      <vt:lpstr>LADIES DRESS</vt:lpstr>
      <vt:lpstr>Hilary Fernando MD &amp; CEO</vt:lpstr>
      <vt:lpstr>Thank You Contact With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Sajib</dc:creator>
  <cp:lastModifiedBy>S M Shaon</cp:lastModifiedBy>
  <cp:revision>135</cp:revision>
  <dcterms:created xsi:type="dcterms:W3CDTF">2025-10-19T08:21:06Z</dcterms:created>
  <dcterms:modified xsi:type="dcterms:W3CDTF">2025-11-08T06:00:16Z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2021-09-12T00:00:00Z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2025-10-19T00:00:00Z</vt:filetime>
  </property>
  <property fmtid="{D5CDD505-2E9C-101B-9397-08002B2CF9AE}" pid="5" name="Producer">
    <vt:lpwstr>Microsoft® PowerPoint® 2016</vt:lpwstr>
  </property>
</Properties>
</file>